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Livvic" pitchFamily="2" charset="0"/>
      <p:regular r:id="rId35"/>
      <p:bold r:id="rId36"/>
      <p:italic r:id="rId37"/>
      <p:boldItalic r:id="rId38"/>
    </p:embeddedFont>
    <p:embeddedFont>
      <p:font typeface="Livvic SemiBold" panose="020F0502020204030204" pitchFamily="34" charset="0"/>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Poppins" pitchFamily="2" charset="0"/>
      <p:regular r:id="rId47"/>
      <p:bold r:id="rId48"/>
      <p:italic r:id="rId49"/>
      <p:boldItalic r:id="rId50"/>
    </p:embeddedFont>
    <p:embeddedFont>
      <p:font typeface="Poppins Medium" panose="020B0604020202020204" pitchFamily="34" charset="0"/>
      <p:regular r:id="rId51"/>
      <p:bold r:id="rId52"/>
      <p:italic r:id="rId53"/>
      <p:boldItalic r:id="rId54"/>
    </p:embeddedFont>
    <p:embeddedFont>
      <p:font typeface="Poppins SemiBold" panose="020B0604020202020204" pitchFamily="34" charset="0"/>
      <p:regular r:id="rId55"/>
      <p:bold r:id="rId56"/>
      <p:italic r:id="rId57"/>
      <p:boldItalic r:id="rId58"/>
    </p:embeddedFont>
    <p:embeddedFont>
      <p:font typeface="Raleway" pitchFamily="2" charset="0"/>
      <p:regular r:id="rId59"/>
      <p:bold r:id="rId60"/>
      <p:italic r:id="rId61"/>
      <p:boldItalic r:id="rId62"/>
    </p:embeddedFont>
    <p:embeddedFont>
      <p:font typeface="Roboto Condensed Light" panose="020F0302020204030204" pitchFamily="34"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747775"/>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EA9BAF-C5BC-41EB-AEF3-7F5C3E93BA48}">
  <a:tblStyle styleId="{E2EA9BAF-C5BC-41EB-AEF3-7F5C3E93BA4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36" d="100"/>
          <a:sy n="136" d="100"/>
        </p:scale>
        <p:origin x="864" y="184"/>
      </p:cViewPr>
      <p:guideLst>
        <p:guide orient="horz"/>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font" Target="fonts/font2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font" Target="fonts/font30.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6f2dd21db4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6f2dd21db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ced5932af6_8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ced5932af6_8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50">
                <a:solidFill>
                  <a:schemeClr val="dk1"/>
                </a:solidFill>
              </a:rPr>
              <a:t>My name is CHEN Angyu.</a:t>
            </a:r>
            <a:endParaRPr sz="1050">
              <a:solidFill>
                <a:schemeClr val="dk1"/>
              </a:solidFill>
            </a:endParaRPr>
          </a:p>
          <a:p>
            <a:pPr marL="0" lvl="0" indent="0" algn="just" rtl="0">
              <a:lnSpc>
                <a:spcPct val="115000"/>
              </a:lnSpc>
              <a:spcBef>
                <a:spcPts val="0"/>
              </a:spcBef>
              <a:spcAft>
                <a:spcPts val="0"/>
              </a:spcAft>
              <a:buNone/>
            </a:pPr>
            <a:endParaRPr sz="105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rPr>
              <a:t>In this section, we mainly consider two models. Long Short-Term Memory Model is a type of Recurrent Neural Network (RNN), well-suited for time series prediction due to its ability to maintain a memory of past information and integrate it with new data inputs.</a:t>
            </a:r>
            <a:endParaRPr sz="1050">
              <a:solidFill>
                <a:schemeClr val="dk1"/>
              </a:solidFill>
            </a:endParaRPr>
          </a:p>
          <a:p>
            <a:pPr marL="0" lvl="0" indent="0" algn="just" rtl="0">
              <a:lnSpc>
                <a:spcPct val="115000"/>
              </a:lnSpc>
              <a:spcBef>
                <a:spcPts val="0"/>
              </a:spcBef>
              <a:spcAft>
                <a:spcPts val="0"/>
              </a:spcAft>
              <a:buClr>
                <a:schemeClr val="dk1"/>
              </a:buClr>
              <a:buSzPts val="1100"/>
              <a:buFont typeface="Arial"/>
              <a:buNone/>
            </a:pPr>
            <a:r>
              <a:rPr lang="en" sz="1050">
                <a:solidFill>
                  <a:schemeClr val="dk1"/>
                </a:solidFill>
              </a:rPr>
              <a:t>Compared with it, linear regression model is more simple, easy to implement. But it is unable to capture non-linear characteristics and long-term dependencies of the data.</a:t>
            </a:r>
            <a:endParaRPr sz="1050">
              <a:solidFill>
                <a:schemeClr val="dk1"/>
              </a:solidFill>
            </a:endParaRPr>
          </a:p>
          <a:p>
            <a:pPr marL="0" lvl="0" indent="0" algn="just" rtl="0">
              <a:lnSpc>
                <a:spcPct val="115000"/>
              </a:lnSpc>
              <a:spcBef>
                <a:spcPts val="0"/>
              </a:spcBef>
              <a:spcAft>
                <a:spcPts val="0"/>
              </a:spcAft>
              <a:buNone/>
            </a:pPr>
            <a:r>
              <a:rPr lang="en" sz="1050">
                <a:solidFill>
                  <a:schemeClr val="dk1"/>
                </a:solidFill>
              </a:rPr>
              <a:t> </a:t>
            </a:r>
            <a:endParaRPr sz="1050">
              <a:solidFill>
                <a:schemeClr val="dk1"/>
              </a:solidFill>
            </a:endParaRPr>
          </a:p>
          <a:p>
            <a:pPr marL="0" lvl="0" indent="0" algn="just" rtl="0">
              <a:lnSpc>
                <a:spcPct val="115000"/>
              </a:lnSpc>
              <a:spcBef>
                <a:spcPts val="0"/>
              </a:spcBef>
              <a:spcAft>
                <a:spcPts val="0"/>
              </a:spcAft>
              <a:buNone/>
            </a:pPr>
            <a:r>
              <a:rPr lang="en" sz="1050">
                <a:solidFill>
                  <a:schemeClr val="dk1"/>
                </a:solidFill>
              </a:rPr>
              <a:t>In the results section, we will explain the performance of the two models, and now I will talk about the comparison of the algorithms.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ced5932af6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ced5932af6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rPr>
              <a:t>Firstly, we identify variables. But after a multicollinearity test, the model was built using open price and NVT, and the linear regression model was fitted using the fit method on the training dataset. It will estimate the parameters of the linear equation to minimize the error between the model's predictions and the actual values for the training dataset.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ed5932af6_8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ced5932af6_8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50">
                <a:solidFill>
                  <a:schemeClr val="dk1"/>
                </a:solidFill>
              </a:rPr>
              <a:t>After dividing the data into training and testing sets, create MinMaxScaler to scale the features to the range of [0,1]. Create a serialized dataset from the original time series and the corresponding output is the value of the next time point. Add the first LSTM layer to receive input data, add a Dropout layer to randomly discard 20% of neurons to reduce overfitting, repeat the two steps. Finally, The Dense layer serves as the output layer of the network and compiles the model.</a:t>
            </a:r>
            <a:endParaRPr sz="1050">
              <a:solidFill>
                <a:schemeClr val="dk1"/>
              </a:solidFill>
            </a:endParaRPr>
          </a:p>
          <a:p>
            <a:pPr marL="0" lvl="0" indent="0" algn="just" rtl="0">
              <a:lnSpc>
                <a:spcPct val="115000"/>
              </a:lnSpc>
              <a:spcBef>
                <a:spcPts val="0"/>
              </a:spcBef>
              <a:spcAft>
                <a:spcPts val="0"/>
              </a:spcAft>
              <a:buNone/>
            </a:pPr>
            <a:endParaRPr sz="1050">
              <a:solidFill>
                <a:schemeClr val="dk1"/>
              </a:solidFill>
            </a:endParaRPr>
          </a:p>
          <a:p>
            <a:pPr marL="0" lvl="0" indent="0" algn="just" rtl="0">
              <a:lnSpc>
                <a:spcPct val="115000"/>
              </a:lnSpc>
              <a:spcBef>
                <a:spcPts val="0"/>
              </a:spcBef>
              <a:spcAft>
                <a:spcPts val="0"/>
              </a:spcAft>
              <a:buNone/>
            </a:pPr>
            <a:r>
              <a:rPr lang="en" sz="1050">
                <a:solidFill>
                  <a:schemeClr val="dk1"/>
                </a:solidFill>
              </a:rPr>
              <a:t>Now let’s welcome Xinyan to introduce model training.</a:t>
            </a:r>
            <a:endParaRPr sz="105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6f2dd21db4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6f2dd21db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6efd49e07c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6efd49e07c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 NIU Xinyan</a:t>
            </a:r>
            <a:endParaRPr/>
          </a:p>
          <a:p>
            <a:pPr marL="0" lvl="0" indent="0" algn="l" rtl="0">
              <a:lnSpc>
                <a:spcPct val="115000"/>
              </a:lnSpc>
              <a:spcBef>
                <a:spcPts val="1200"/>
              </a:spcBef>
              <a:spcAft>
                <a:spcPts val="1200"/>
              </a:spcAft>
              <a:buNone/>
            </a:pPr>
            <a:r>
              <a:rPr lang="en"/>
              <a:t>In this part I will show how to build an LSTM model to predict the price of ethereum, with a total of six steps as follows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ced5932af6_5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ced5932af6_5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In the first step, the data is normalised by scaling all features to between 0 and 1 to ensure that each feature has the same weight during model training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ed5932af6_6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ed5932af6_6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The second step is to convert the time series data into supervised learning problem</a:t>
            </a:r>
            <a:endParaRPr/>
          </a:p>
          <a:p>
            <a:pPr marL="0" lvl="0" indent="0" algn="l" rtl="0">
              <a:lnSpc>
                <a:spcPct val="115000"/>
              </a:lnSpc>
              <a:spcBef>
                <a:spcPts val="1200"/>
              </a:spcBef>
              <a:spcAft>
                <a:spcPts val="0"/>
              </a:spcAft>
              <a:buClr>
                <a:schemeClr val="dk1"/>
              </a:buClr>
              <a:buSzPts val="1100"/>
              <a:buFont typeface="Arial"/>
              <a:buNone/>
            </a:pPr>
            <a:r>
              <a:rPr lang="en"/>
              <a:t>in order to train a model that predicts future outcomes based on historical data.</a:t>
            </a:r>
            <a:endParaRPr/>
          </a:p>
          <a:p>
            <a:pPr marL="0" lvl="0" indent="0" algn="l" rtl="0">
              <a:lnSpc>
                <a:spcPct val="115000"/>
              </a:lnSpc>
              <a:spcBef>
                <a:spcPts val="1200"/>
              </a:spcBef>
              <a:spcAft>
                <a:spcPts val="0"/>
              </a:spcAft>
              <a:buClr>
                <a:schemeClr val="dk1"/>
              </a:buClr>
              <a:buSzPts val="1100"/>
              <a:buFont typeface="Arial"/>
              <a:buNone/>
            </a:pPr>
            <a:r>
              <a:rPr lang="en"/>
              <a:t>The function "series_to_supervised" is used to reorganise the dataset and create input features and output targets.</a:t>
            </a:r>
            <a:endParaRPr/>
          </a:p>
          <a:p>
            <a:pPr marL="0" lvl="0" indent="0" algn="l" rtl="0">
              <a:lnSpc>
                <a:spcPct val="115000"/>
              </a:lnSpc>
              <a:spcBef>
                <a:spcPts val="1200"/>
              </a:spcBef>
              <a:spcAft>
                <a:spcPts val="1200"/>
              </a:spcAft>
              <a:buClr>
                <a:schemeClr val="dk1"/>
              </a:buClr>
              <a:buSzPts val="1100"/>
              <a:buFont typeface="Arial"/>
              <a:buNone/>
            </a:pPr>
            <a:r>
              <a:rPr lang="en"/>
              <a:t>Finally, delete rows containing missing values to improve the robustness of the model.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ced5932af6_6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ced5932af6_6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a:t>The third step is to transform the reconstructed dataset into an input set (X) and an output set (Y).</a:t>
            </a:r>
            <a:endParaRPr/>
          </a:p>
          <a:p>
            <a:pPr marL="0" lvl="0" indent="0" algn="l" rtl="0">
              <a:lnSpc>
                <a:spcPct val="115000"/>
              </a:lnSpc>
              <a:spcBef>
                <a:spcPts val="1200"/>
              </a:spcBef>
              <a:spcAft>
                <a:spcPts val="0"/>
              </a:spcAft>
              <a:buClr>
                <a:schemeClr val="dk1"/>
              </a:buClr>
              <a:buSzPts val="1100"/>
              <a:buFont typeface="Arial"/>
              <a:buNone/>
            </a:pPr>
            <a:r>
              <a:rPr lang="en"/>
              <a:t>The input set consists of historical features from t-3 to t-1.</a:t>
            </a:r>
            <a:endParaRPr/>
          </a:p>
          <a:p>
            <a:pPr marL="0" lvl="0" indent="0" algn="l" rtl="0">
              <a:lnSpc>
                <a:spcPct val="115000"/>
              </a:lnSpc>
              <a:spcBef>
                <a:spcPts val="1200"/>
              </a:spcBef>
              <a:spcAft>
                <a:spcPts val="0"/>
              </a:spcAft>
              <a:buClr>
                <a:schemeClr val="dk1"/>
              </a:buClr>
              <a:buSzPts val="1100"/>
              <a:buFont typeface="Arial"/>
              <a:buNone/>
            </a:pPr>
            <a:r>
              <a:rPr lang="en"/>
              <a:t>The output set contains the target values that the model will try to predict</a:t>
            </a:r>
            <a:endParaRPr/>
          </a:p>
          <a:p>
            <a:pPr marL="0" lvl="0" indent="0" algn="l" rtl="0">
              <a:lnSpc>
                <a:spcPct val="115000"/>
              </a:lnSpc>
              <a:spcBef>
                <a:spcPts val="1200"/>
              </a:spcBef>
              <a:spcAft>
                <a:spcPts val="1200"/>
              </a:spcAft>
              <a:buNone/>
            </a:pPr>
            <a:r>
              <a:rPr lang="en"/>
              <a:t>The following figure lists </a:t>
            </a:r>
            <a:r>
              <a:rPr lang="en">
                <a:solidFill>
                  <a:schemeClr val="dk1"/>
                </a:solidFill>
              </a:rPr>
              <a:t>respectively</a:t>
            </a:r>
            <a:r>
              <a:rPr lang="en"/>
              <a:t> the names of the features for the input and output sets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ced5932af6_6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ced5932af6_6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
              <a:t>The fourth step is to split the training and test sets. We assign the first one third of the samples to the training set and others to the test set, this split is to allow the model to validate its predictions on unknown data, which is crucial for assessing the model's generalisation ability.</a:t>
            </a:r>
            <a:endParaRPr/>
          </a:p>
          <a:p>
            <a:pPr marL="0" lvl="0" indent="0" algn="l" rtl="0">
              <a:lnSpc>
                <a:spcPct val="100000"/>
              </a:lnSpc>
              <a:spcBef>
                <a:spcPts val="1200"/>
              </a:spcBef>
              <a:spcAft>
                <a:spcPts val="0"/>
              </a:spcAft>
              <a:buClr>
                <a:schemeClr val="dk1"/>
              </a:buClr>
              <a:buSzPts val="1100"/>
              <a:buFont typeface="Arial"/>
              <a:buNone/>
            </a:pPr>
            <a:r>
              <a:rPr lang="en"/>
              <a:t>For the input set, we reshape the input features into a 3D tensor format suitable for neural network inputs, including the dimensions of batch size, time step, and number of features.</a:t>
            </a:r>
            <a:endParaRPr/>
          </a:p>
          <a:p>
            <a:pPr marL="0" lvl="0" indent="0" algn="l" rtl="0">
              <a:lnSpc>
                <a:spcPct val="100000"/>
              </a:lnSpc>
              <a:spcBef>
                <a:spcPts val="1200"/>
              </a:spcBef>
              <a:spcAft>
                <a:spcPts val="1200"/>
              </a:spcAft>
              <a:buNone/>
            </a:pPr>
            <a:r>
              <a:rPr lang="en"/>
              <a:t>At the same time, setting the time step to 1 ensures that each input sequence is processed independently at each point in time, regardless of the time relationship between them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e3542f3a95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e3542f3a95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ced5932af6_6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ced5932af6_6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The fifth step is to construct an LSTM model based on the Keras framework.</a:t>
            </a:r>
            <a:endParaRPr sz="1050">
              <a:solidFill>
                <a:srgbClr val="060607"/>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First, create a sequence model. The first layer is an LSTM layer to process the sequence data and capture the time dependencies.</a:t>
            </a:r>
            <a:endParaRPr sz="1050">
              <a:solidFill>
                <a:srgbClr val="060607"/>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Then we introduce a fully-connected Dense layer to transform the temporal patterns learnt from the LSTM layer into the final prediction results.</a:t>
            </a:r>
            <a:endParaRPr sz="1050">
              <a:solidFill>
                <a:srgbClr val="060607"/>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And we chose the MAE as the loss function, cause it’s well suited to handle regression problem.</a:t>
            </a:r>
            <a:endParaRPr sz="1050">
              <a:solidFill>
                <a:srgbClr val="060607"/>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And we employed the Adam optimiser to certain its efficiency.</a:t>
            </a:r>
            <a:endParaRPr sz="1050">
              <a:solidFill>
                <a:srgbClr val="060607"/>
              </a:solidFill>
            </a:endParaRPr>
          </a:p>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In our training process, we used the"fit" function, attention to avoid shuffling the data to maintain the temporal order of the time series data.</a:t>
            </a:r>
            <a:endParaRPr sz="1050">
              <a:solidFill>
                <a:srgbClr val="060607"/>
              </a:solidFill>
            </a:endParaRPr>
          </a:p>
          <a:p>
            <a:pPr marL="0" lvl="0" indent="0" algn="l" rtl="0">
              <a:lnSpc>
                <a:spcPct val="100000"/>
              </a:lnSpc>
              <a:spcBef>
                <a:spcPts val="1200"/>
              </a:spcBef>
              <a:spcAft>
                <a:spcPts val="1200"/>
              </a:spcAft>
              <a:buNone/>
            </a:pPr>
            <a:r>
              <a:rPr lang="en" sz="1050">
                <a:solidFill>
                  <a:srgbClr val="060607"/>
                </a:solidFill>
              </a:rPr>
              <a:t>Finally, we plot the loss values of the training and test sets on a graph. We can see that the loss values have a tendency to decrease sharply with the number of epochs on both the training and test sets</a:t>
            </a:r>
            <a:endParaRPr sz="1050">
              <a:solidFill>
                <a:srgbClr val="060607"/>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ced5932af6_6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ced5932af6_6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Clr>
                <a:schemeClr val="dk1"/>
              </a:buClr>
              <a:buSzPts val="1100"/>
              <a:buFont typeface="Arial"/>
              <a:buNone/>
            </a:pPr>
            <a:r>
              <a:rPr lang="en" sz="1050">
                <a:solidFill>
                  <a:srgbClr val="060607"/>
                </a:solidFill>
              </a:rPr>
              <a:t>The final step is model evaluation.</a:t>
            </a:r>
            <a:endParaRPr sz="1050">
              <a:solidFill>
                <a:srgbClr val="060607"/>
              </a:solidFill>
            </a:endParaRPr>
          </a:p>
          <a:p>
            <a:pPr marL="0" lvl="0" indent="0" algn="l" rtl="0">
              <a:lnSpc>
                <a:spcPct val="100000"/>
              </a:lnSpc>
              <a:spcBef>
                <a:spcPts val="1200"/>
              </a:spcBef>
              <a:spcAft>
                <a:spcPts val="0"/>
              </a:spcAft>
              <a:buNone/>
            </a:pPr>
            <a:r>
              <a:rPr lang="en" sz="1050">
                <a:solidFill>
                  <a:srgbClr val="060607"/>
                </a:solidFill>
              </a:rPr>
              <a:t>As we can see in the graph on the right, after scaled back to the original data, our model is able to closely track the trend of the actual price, which shows it’s effective in capturing the ETH price movements, and also shows the effectiveness of our model</a:t>
            </a:r>
            <a:endParaRPr sz="1050">
              <a:solidFill>
                <a:srgbClr val="060607"/>
              </a:solidFill>
            </a:endParaRPr>
          </a:p>
          <a:p>
            <a:pPr marL="0" lvl="0" indent="0" algn="l" rtl="0">
              <a:lnSpc>
                <a:spcPct val="100000"/>
              </a:lnSpc>
              <a:spcBef>
                <a:spcPts val="1200"/>
              </a:spcBef>
              <a:spcAft>
                <a:spcPts val="1200"/>
              </a:spcAft>
              <a:buNone/>
            </a:pPr>
            <a:r>
              <a:rPr lang="en" sz="1050">
                <a:solidFill>
                  <a:srgbClr val="060607"/>
                </a:solidFill>
              </a:rPr>
              <a:t>So let’s turn to Haojin</a:t>
            </a:r>
            <a:endParaRPr sz="1050">
              <a:solidFill>
                <a:srgbClr val="060607"/>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6f2dd21d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6f2dd21d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move to trading strategy and back testing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2cef6005b5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2cef6005b5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Our strategy operates on a two-day cycle and makes daily decisions based on the closing prices of the asset. close(t-1) is yesterday’s close price, which is equal to current stock price, close(t) is the predicted current price and close(t+1) is predicted tomorrow’s price. The logic behind the strategy is that if the closing price two days ahead is higher than the current price, a buy signal is triggered, and a unit of the asset is purchased. Then, two days after a buy signal is issued, a sell signal is triggered, mandating the sale of the purchased unit, regardless of the interim price action. This strategy is designed to minimize maximum drawdowns while acknowledging that it may yield relatively lower returns due to its conservative nature.</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calculated the difference in closing prices between ‘t+1’ and ‘t-1’, and based on this difference, columns of ‘isbuy’ and ‘issell’ are created. The ‘isbuy’ is True when the price difference is positive. The ‘issell’ column is generated by shifting the ‘isbuy’ signal by two periods, which means that a sell is scheduled two days after a buy signal. Fill the empty value as False, the result is shown in the left bottom.</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cef6005b5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cef6005b5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For translating trading signals into actionable position adjustments, we calculated the position.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Begin with initializing key parameters that define the starting capital and position constraints. Compositing the trading signals ‘isbuy’ and ‘issell’ to return a corresponding action: ‘-1’ for selling, ‘0’ for no action, ‘1’ for buying. The result is shown in the location action column.</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Then,  the cumulative position over time is calculated by summing the position actions sequentially. To facilitate the comparison and analysis of the position status, it is normalized by dividing it by its maximum value for providing a clear view of the current position in relation to the maximum position held during the trading period.</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ced5932af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ced5932af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After the strategy set up, we are gonna backtesting it</a:t>
            </a:r>
            <a:r>
              <a:rPr lang="en" sz="1200" b="1">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achieve this by first calculating the ‘cycle growth rate’, which is the percentage change in the asset’s price from one period to the next. Then,  shifted by one period to align with the trading cycle, and filled empty cells with zeros to ensure data continuity. To factor in the dynamic position sizing, we then calculate the ‘Asset cycle growth rate’ by adjusting the ‘cycle growth rate’ based on the ‘location status’.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add a baseline value of 1 to the ‘Asset cycle growth rate’ and calculate the cumulative ‘Asset growth rate’. Meanwhile, the ‘ETH growth rate’ is derived to illustrate the performance of a consistently held position over the same timeframe. </a:t>
            </a: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sz="120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visualizing the return and qualitatively assessing the strategy's effectiveness, we plotted in a time series chart. Both ETH growth rate and Asset growth rate are plotted. We can observe from the graph, the asset with trading strategy is more conservative while make decent return with 3.93 dollars  if we invest for 1 dollar at the beginning  of  the period compare with 11.16 dollars in buying ETH straight away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6f2dd21db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6f2dd21db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 this part, I will discuss more about the detailed data results.</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ced5932af6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ced5932af6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For the comparison of LSTM model and linear regression model, we calculated MSE, RMSE, explained variance ratio, r-squared of each model to evaluate the performance of models and then choose the optimal model to train. As you can see in the table, the MSE and RMSE of the LSTM model are extremely small compared to that of the linear regression model, which means that the performance of these two measures of LSTM is significantly outperformed by linear regression model. And the prediction error of the LSTM model is very small, and the prediction result is as close as possible to the actual value. Next, is about explained variance ratio and r-squared, both of which are smaller for the LSTM model than for the LR model. But the difference is very small, which means that the LSTM model also has a good interpretive power and provides a good fit to the price. Since MSE and RMSE outperform the LR model by so much that the small difference of the explained variance ratio and the r-square can be disregarded. Thus, we choose the LSTM model for subsequent price prediction.</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bb274a20c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bb274a20c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After buying and selling though previous mentioned strategy, we use some measures to see the performance. As the diagram shows, the annual volatility has been significantly reduced, meaning that investors are less exposed to volatility risk after using the strategy. Due to the good performance of ETH price during the back testing period, the return is very high, and then the annual return and calmar ratio are also high accordingly. However, the maximum drawdown reduces and the sharpe ratio turn to be higher, the investor can earn more with the same risk of volatility. This strategy minimize the drawdown, and reduce the volatility to reach a more stable earning, it is very suitable for today’s unstable financial market.</a:t>
            </a:r>
            <a:endParaRPr sz="12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6f2dd21db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6f2dd21db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6efd49e07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6efd49e07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cef6005b5b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2cef6005b5b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2cef6005b5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2cef6005b5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加一个要考虑trading cost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cf3fd989a0_9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cf3fd989a0_9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cef6005b5b_3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cef6005b5b_3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rgbClr val="060607"/>
                </a:solidFill>
                <a:highlight>
                  <a:srgbClr val="FFFFFF"/>
                </a:highlight>
              </a:rPr>
              <a:t>传统模型，如统计模型和线性回归，在应对动态复杂的加密货币市场时存在局限。它们难以捕捉价格的时间依赖性，处理非线性关系，适应市场变化，以及有效管理高维数据。</a:t>
            </a:r>
            <a:endParaRPr sz="1050">
              <a:solidFill>
                <a:srgbClr val="060607"/>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rgbClr val="060607"/>
                </a:solidFill>
                <a:highlight>
                  <a:srgbClr val="FFFFFF"/>
                </a:highlight>
              </a:rPr>
              <a:t>这些挑战激发了我们利用ML技术，特别是长短期记忆（LSTM）模型，来克服传统模型的不足。LSTM模型在捕捉时间序列模式、适应市场动态、以及处理复杂数据方面展现出巨大潜力。</a:t>
            </a:r>
            <a:endParaRPr sz="1050">
              <a:solidFill>
                <a:srgbClr val="060607"/>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rgbClr val="060607"/>
                </a:solidFill>
                <a:highlight>
                  <a:srgbClr val="FFFFFF"/>
                </a:highlight>
              </a:rPr>
              <a:t>我们的目标是开发一种交易策略，不仅能够超越传统模型，还能提供更稳定和准确的预测。通过评估LSTM在加密货币交易中的效果，我们希望证明ML技术的优势，并展示其在生成更可靠交易策略方面的潜力。</a:t>
            </a:r>
            <a:endParaRPr sz="1050">
              <a:solidFill>
                <a:srgbClr val="060607"/>
              </a:solidFill>
              <a:highlight>
                <a:srgbClr val="FFFFFF"/>
              </a:highlight>
            </a:endParaRPr>
          </a:p>
          <a:p>
            <a:pPr marL="0" lvl="0" indent="0" algn="l" rtl="0">
              <a:spcBef>
                <a:spcPts val="11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cef6005b5b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cef6005b5b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cef6005b5b_3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cef6005b5b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cecf8e5da2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2cecf8e5da2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ed5932af6_7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ced5932af6_7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analytical journey begins with the data processing. We've secured our dataset from Glassnode Studio, which provides Ethereum's historical prices and NVT Ratio. This data, ranging from March 1, 2017, to July 3, 2019, for training, and then extending to February 29, 2024, for testing and backtesting, is prepared to ensure accuracy and relevance."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"The historical pricing data, including daily Open, High, Low, Close in USD, it's offering invaluable insights into the market's performance and volatility."</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It's complemented by the Ethereum NVT Ratio, a valuation metric similar to the PE Ratio, The right slide shows the code for data processing</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ced5932af6_7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ced5932af6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reason to choose NVT is that helps us detect market bubbles or undervalued conditions. A high NVT Ratio signals potential overvaluation</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To capitalize on these insights, we've merged price data with the NVT Ratio, creating a robust dataset for our LSTM models to capture the complex interplay between price movements and network valuation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54469" y="4438606"/>
            <a:ext cx="331056" cy="330997"/>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19100" y="539400"/>
            <a:ext cx="7705800" cy="4064700"/>
            <a:chOff x="719100" y="539400"/>
            <a:chExt cx="7705800" cy="4064700"/>
          </a:xfrm>
        </p:grpSpPr>
        <p:cxnSp>
          <p:nvCxnSpPr>
            <p:cNvPr id="11" name="Google Shape;11;p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13;p2"/>
          <p:cNvSpPr txBox="1">
            <a:spLocks noGrp="1"/>
          </p:cNvSpPr>
          <p:nvPr>
            <p:ph type="ctrTitle"/>
          </p:nvPr>
        </p:nvSpPr>
        <p:spPr>
          <a:xfrm>
            <a:off x="1120175" y="951399"/>
            <a:ext cx="5874300" cy="2556300"/>
          </a:xfrm>
          <a:prstGeom prst="rect">
            <a:avLst/>
          </a:prstGeom>
        </p:spPr>
        <p:txBody>
          <a:bodyPr spcFirstLastPara="1" wrap="square" lIns="91425" tIns="91425" rIns="91425" bIns="91425" anchor="b" anchorCtr="0">
            <a:noAutofit/>
          </a:bodyPr>
          <a:lstStyle>
            <a:lvl1pPr lvl="0" algn="l"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4" name="Google Shape;14;p2"/>
          <p:cNvSpPr txBox="1">
            <a:spLocks noGrp="1"/>
          </p:cNvSpPr>
          <p:nvPr>
            <p:ph type="subTitle" idx="1"/>
          </p:nvPr>
        </p:nvSpPr>
        <p:spPr>
          <a:xfrm>
            <a:off x="1237375" y="3620702"/>
            <a:ext cx="3969300" cy="32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4"/>
        <p:cNvGrpSpPr/>
        <p:nvPr/>
      </p:nvGrpSpPr>
      <p:grpSpPr>
        <a:xfrm>
          <a:off x="0" y="0"/>
          <a:ext cx="0" cy="0"/>
          <a:chOff x="0" y="0"/>
          <a:chExt cx="0" cy="0"/>
        </a:xfrm>
      </p:grpSpPr>
      <p:sp>
        <p:nvSpPr>
          <p:cNvPr id="155" name="Google Shape;155;p20"/>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20"/>
          <p:cNvGrpSpPr/>
          <p:nvPr/>
        </p:nvGrpSpPr>
        <p:grpSpPr>
          <a:xfrm>
            <a:off x="719100" y="539400"/>
            <a:ext cx="7705800" cy="4064700"/>
            <a:chOff x="719100" y="539400"/>
            <a:chExt cx="7705800" cy="4064700"/>
          </a:xfrm>
        </p:grpSpPr>
        <p:cxnSp>
          <p:nvCxnSpPr>
            <p:cNvPr id="157" name="Google Shape;157;p20"/>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58" name="Google Shape;158;p20"/>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59" name="Google Shape;159;p20"/>
          <p:cNvSpPr txBox="1">
            <a:spLocks noGrp="1"/>
          </p:cNvSpPr>
          <p:nvPr>
            <p:ph type="ctrTitle"/>
          </p:nvPr>
        </p:nvSpPr>
        <p:spPr>
          <a:xfrm>
            <a:off x="2998200" y="601750"/>
            <a:ext cx="4892400" cy="1280100"/>
          </a:xfrm>
          <a:prstGeom prst="rect">
            <a:avLst/>
          </a:prstGeom>
        </p:spPr>
        <p:txBody>
          <a:bodyPr spcFirstLastPara="1" wrap="square" lIns="91425" tIns="91425" rIns="91425" bIns="91425" anchor="ctr" anchorCtr="0">
            <a:noAutofit/>
          </a:bodyPr>
          <a:lstStyle>
            <a:lvl1pPr lvl="0" rtl="0">
              <a:spcBef>
                <a:spcPts val="0"/>
              </a:spcBef>
              <a:spcAft>
                <a:spcPts val="0"/>
              </a:spcAft>
              <a:buSzPts val="8500"/>
              <a:buNone/>
              <a:defRPr sz="72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60" name="Google Shape;160;p20"/>
          <p:cNvSpPr txBox="1">
            <a:spLocks noGrp="1"/>
          </p:cNvSpPr>
          <p:nvPr>
            <p:ph type="subTitle" idx="1"/>
          </p:nvPr>
        </p:nvSpPr>
        <p:spPr>
          <a:xfrm>
            <a:off x="2998200" y="1794116"/>
            <a:ext cx="4892400" cy="39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800">
                <a:solidFill>
                  <a:schemeClr val="dk1"/>
                </a:solidFill>
                <a:latin typeface="Poppins SemiBold"/>
                <a:ea typeface="Poppins SemiBold"/>
                <a:cs typeface="Poppins SemiBold"/>
                <a:sym typeface="Poppins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1" name="Google Shape;161;p20"/>
          <p:cNvSpPr txBox="1">
            <a:spLocks noGrp="1"/>
          </p:cNvSpPr>
          <p:nvPr>
            <p:ph type="subTitle" idx="2"/>
          </p:nvPr>
        </p:nvSpPr>
        <p:spPr>
          <a:xfrm>
            <a:off x="2998200" y="2198653"/>
            <a:ext cx="4892400" cy="744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62" name="Google Shape;162;p20"/>
          <p:cNvSpPr txBox="1">
            <a:spLocks noGrp="1"/>
          </p:cNvSpPr>
          <p:nvPr>
            <p:ph type="subTitle" idx="3"/>
          </p:nvPr>
        </p:nvSpPr>
        <p:spPr>
          <a:xfrm>
            <a:off x="2998200" y="4218175"/>
            <a:ext cx="4892400" cy="385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63" name="Google Shape;163;p20"/>
          <p:cNvSpPr txBox="1"/>
          <p:nvPr/>
        </p:nvSpPr>
        <p:spPr>
          <a:xfrm>
            <a:off x="2998200" y="3688925"/>
            <a:ext cx="4892400" cy="5541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200">
                <a:solidFill>
                  <a:schemeClr val="dk1"/>
                </a:solidFill>
                <a:latin typeface="Livvic"/>
                <a:ea typeface="Livvic"/>
                <a:cs typeface="Livvic"/>
                <a:sym typeface="Livvic"/>
              </a:rPr>
              <a:t>CREDITS: This presentation template was created by </a:t>
            </a:r>
            <a:r>
              <a:rPr lang="en" sz="1200" b="1" u="sng">
                <a:solidFill>
                  <a:schemeClr val="dk1"/>
                </a:solidFill>
                <a:latin typeface="Livvic"/>
                <a:ea typeface="Livvic"/>
                <a:cs typeface="Livvic"/>
                <a:sym typeface="Livvic"/>
                <a:hlinkClick r:id="rId2">
                  <a:extLst>
                    <a:ext uri="{A12FA001-AC4F-418D-AE19-62706E023703}">
                      <ahyp:hlinkClr xmlns:ahyp="http://schemas.microsoft.com/office/drawing/2018/hyperlinkcolor" val="tx"/>
                    </a:ext>
                  </a:extLst>
                </a:hlinkClick>
              </a:rPr>
              <a:t>Slidesgo</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includes icons by </a:t>
            </a:r>
            <a:r>
              <a:rPr lang="en" sz="1200" b="1" u="sng">
                <a:solidFill>
                  <a:schemeClr val="dk1"/>
                </a:solidFill>
                <a:latin typeface="Livvic"/>
                <a:ea typeface="Livvic"/>
                <a:cs typeface="Livvic"/>
                <a:sym typeface="Livvic"/>
                <a:hlinkClick r:id="rId3">
                  <a:extLst>
                    <a:ext uri="{A12FA001-AC4F-418D-AE19-62706E023703}">
                      <ahyp:hlinkClr xmlns:ahyp="http://schemas.microsoft.com/office/drawing/2018/hyperlinkcolor" val="tx"/>
                    </a:ext>
                  </a:extLst>
                </a:hlinkClick>
              </a:rPr>
              <a:t>Flaticon</a:t>
            </a:r>
            <a:r>
              <a:rPr lang="en" sz="1200" b="1" u="sng">
                <a:solidFill>
                  <a:schemeClr val="dk1"/>
                </a:solidFill>
                <a:latin typeface="Livvic"/>
                <a:ea typeface="Livvic"/>
                <a:cs typeface="Livvic"/>
                <a:sym typeface="Livvic"/>
              </a:rPr>
              <a:t>,</a:t>
            </a:r>
            <a:r>
              <a:rPr lang="en" sz="1200">
                <a:solidFill>
                  <a:schemeClr val="dk1"/>
                </a:solidFill>
                <a:latin typeface="Livvic"/>
                <a:ea typeface="Livvic"/>
                <a:cs typeface="Livvic"/>
                <a:sym typeface="Livvic"/>
              </a:rPr>
              <a:t> and infographics &amp; images by </a:t>
            </a:r>
            <a:r>
              <a:rPr lang="en" sz="1200" b="1" u="sng">
                <a:solidFill>
                  <a:schemeClr val="dk1"/>
                </a:solidFill>
                <a:latin typeface="Livvic"/>
                <a:ea typeface="Livvic"/>
                <a:cs typeface="Livvic"/>
                <a:sym typeface="Livvic"/>
                <a:hlinkClick r:id="rId4">
                  <a:extLst>
                    <a:ext uri="{A12FA001-AC4F-418D-AE19-62706E023703}">
                      <ahyp:hlinkClr xmlns:ahyp="http://schemas.microsoft.com/office/drawing/2018/hyperlinkcolor" val="tx"/>
                    </a:ext>
                  </a:extLst>
                </a:hlinkClick>
              </a:rPr>
              <a:t>Freepik</a:t>
            </a:r>
            <a:endParaRPr sz="1200" b="1" u="sng">
              <a:solidFill>
                <a:schemeClr val="dk1"/>
              </a:solidFill>
              <a:latin typeface="Livvic"/>
              <a:ea typeface="Livvic"/>
              <a:cs typeface="Livvic"/>
              <a:sym typeface="Livv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64"/>
        <p:cNvGrpSpPr/>
        <p:nvPr/>
      </p:nvGrpSpPr>
      <p:grpSpPr>
        <a:xfrm>
          <a:off x="0" y="0"/>
          <a:ext cx="0" cy="0"/>
          <a:chOff x="0" y="0"/>
          <a:chExt cx="0" cy="0"/>
        </a:xfrm>
      </p:grpSpPr>
      <p:sp>
        <p:nvSpPr>
          <p:cNvPr id="165" name="Google Shape;165;p21"/>
          <p:cNvSpPr/>
          <p:nvPr/>
        </p:nvSpPr>
        <p:spPr>
          <a:xfrm rot="5400000">
            <a:off x="8309239"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21"/>
          <p:cNvGrpSpPr/>
          <p:nvPr/>
        </p:nvGrpSpPr>
        <p:grpSpPr>
          <a:xfrm>
            <a:off x="719100" y="539400"/>
            <a:ext cx="7705800" cy="4064700"/>
            <a:chOff x="719100" y="539400"/>
            <a:chExt cx="7705800" cy="4064700"/>
          </a:xfrm>
        </p:grpSpPr>
        <p:cxnSp>
          <p:nvCxnSpPr>
            <p:cNvPr id="167" name="Google Shape;167;p21"/>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68" name="Google Shape;168;p21"/>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69" name="Google Shape;169;p21"/>
          <p:cNvGrpSpPr/>
          <p:nvPr/>
        </p:nvGrpSpPr>
        <p:grpSpPr>
          <a:xfrm rot="5400000">
            <a:off x="-430099" y="3200731"/>
            <a:ext cx="2284753" cy="1607435"/>
            <a:chOff x="5539150" y="3176875"/>
            <a:chExt cx="2029449" cy="1427308"/>
          </a:xfrm>
        </p:grpSpPr>
        <p:sp>
          <p:nvSpPr>
            <p:cNvPr id="170" name="Google Shape;170;p21"/>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1"/>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0_2">
    <p:spTree>
      <p:nvGrpSpPr>
        <p:cNvPr id="1" name="Shape 173"/>
        <p:cNvGrpSpPr/>
        <p:nvPr/>
      </p:nvGrpSpPr>
      <p:grpSpPr>
        <a:xfrm>
          <a:off x="0" y="0"/>
          <a:ext cx="0" cy="0"/>
          <a:chOff x="0" y="0"/>
          <a:chExt cx="0" cy="0"/>
        </a:xfrm>
      </p:grpSpPr>
      <p:sp>
        <p:nvSpPr>
          <p:cNvPr id="174" name="Google Shape;174;p22"/>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22"/>
          <p:cNvGrpSpPr/>
          <p:nvPr/>
        </p:nvGrpSpPr>
        <p:grpSpPr>
          <a:xfrm>
            <a:off x="719100" y="539400"/>
            <a:ext cx="7705800" cy="4064700"/>
            <a:chOff x="719100" y="539400"/>
            <a:chExt cx="7705800" cy="4064700"/>
          </a:xfrm>
        </p:grpSpPr>
        <p:cxnSp>
          <p:nvCxnSpPr>
            <p:cNvPr id="176" name="Google Shape;176;p22"/>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22"/>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grpSp>
        <p:nvGrpSpPr>
          <p:cNvPr id="178" name="Google Shape;178;p22"/>
          <p:cNvGrpSpPr/>
          <p:nvPr/>
        </p:nvGrpSpPr>
        <p:grpSpPr>
          <a:xfrm rot="10800000" flipH="1">
            <a:off x="6949440" y="209181"/>
            <a:ext cx="2284753" cy="1607435"/>
            <a:chOff x="5539150" y="3176875"/>
            <a:chExt cx="2029449" cy="1427308"/>
          </a:xfrm>
        </p:grpSpPr>
        <p:sp>
          <p:nvSpPr>
            <p:cNvPr id="179" name="Google Shape;179;p22"/>
            <p:cNvSpPr/>
            <p:nvPr/>
          </p:nvSpPr>
          <p:spPr>
            <a:xfrm rot="-5400000" flipH="1">
              <a:off x="6844880" y="3880443"/>
              <a:ext cx="849332" cy="5981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lvl1pPr lvl="0" algn="l">
              <a:spcBef>
                <a:spcPts val="0"/>
              </a:spcBef>
              <a:spcAft>
                <a:spcPts val="0"/>
              </a:spcAft>
              <a:buSzPts val="3600"/>
              <a:buNone/>
              <a:defRPr sz="4500" b="1">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4201400" y="1072275"/>
            <a:ext cx="977400" cy="97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0000"/>
              <a:buNone/>
              <a:defRPr sz="5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9" name="Google Shape;19;p3"/>
          <p:cNvSpPr txBox="1">
            <a:spLocks noGrp="1"/>
          </p:cNvSpPr>
          <p:nvPr>
            <p:ph type="subTitle" idx="1"/>
          </p:nvPr>
        </p:nvSpPr>
        <p:spPr>
          <a:xfrm>
            <a:off x="4085025" y="3742125"/>
            <a:ext cx="4050000" cy="329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0" name="Google Shape;20;p3"/>
          <p:cNvSpPr>
            <a:spLocks noGrp="1"/>
          </p:cNvSpPr>
          <p:nvPr>
            <p:ph type="pic" idx="3"/>
          </p:nvPr>
        </p:nvSpPr>
        <p:spPr>
          <a:xfrm>
            <a:off x="1116290" y="947839"/>
            <a:ext cx="2381700" cy="3247800"/>
          </a:xfrm>
          <a:prstGeom prst="round2SameRect">
            <a:avLst>
              <a:gd name="adj1" fmla="val 50000"/>
              <a:gd name="adj2" fmla="val 0"/>
            </a:avLst>
          </a:prstGeom>
          <a:noFill/>
          <a:ln>
            <a:noFill/>
          </a:ln>
        </p:spPr>
      </p:sp>
      <p:cxnSp>
        <p:nvCxnSpPr>
          <p:cNvPr id="21" name="Google Shape;21;p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5400000">
            <a:off x="8233251" y="3486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719100" y="539400"/>
            <a:ext cx="7705800" cy="4064700"/>
            <a:chOff x="719100" y="539400"/>
            <a:chExt cx="7705800" cy="4064700"/>
          </a:xfrm>
        </p:grpSpPr>
        <p:cxnSp>
          <p:nvCxnSpPr>
            <p:cNvPr id="26" name="Google Shape;26;p4"/>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4"/>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4"/>
          <p:cNvSpPr txBox="1">
            <a:spLocks noGrp="1"/>
          </p:cNvSpPr>
          <p:nvPr>
            <p:ph type="title"/>
          </p:nvPr>
        </p:nvSpPr>
        <p:spPr>
          <a:xfrm>
            <a:off x="720000" y="5380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9" name="Google Shape;29;p4"/>
          <p:cNvSpPr txBox="1">
            <a:spLocks noGrp="1"/>
          </p:cNvSpPr>
          <p:nvPr>
            <p:ph type="body" idx="1"/>
          </p:nvPr>
        </p:nvSpPr>
        <p:spPr>
          <a:xfrm>
            <a:off x="720000" y="1127000"/>
            <a:ext cx="7704000" cy="395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spcBef>
                <a:spcPts val="0"/>
              </a:spcBef>
              <a:spcAft>
                <a:spcPts val="0"/>
              </a:spcAft>
              <a:buSzPts val="1200"/>
              <a:buFont typeface="Roboto Condensed Light"/>
              <a:buAutoNum type="alphaLcPeriod"/>
              <a:defRPr/>
            </a:lvl2pPr>
            <a:lvl3pPr marL="1371600" lvl="2" indent="-304800" rtl="0">
              <a:spcBef>
                <a:spcPts val="0"/>
              </a:spcBef>
              <a:spcAft>
                <a:spcPts val="0"/>
              </a:spcAft>
              <a:buSzPts val="1200"/>
              <a:buFont typeface="Roboto Condensed Light"/>
              <a:buAutoNum type="romanLcPeriod"/>
              <a:defRPr/>
            </a:lvl3pPr>
            <a:lvl4pPr marL="1828800" lvl="3" indent="-304800" rtl="0">
              <a:spcBef>
                <a:spcPts val="0"/>
              </a:spcBef>
              <a:spcAft>
                <a:spcPts val="0"/>
              </a:spcAft>
              <a:buSzPts val="1200"/>
              <a:buFont typeface="Roboto Condensed Light"/>
              <a:buAutoNum type="arabicPeriod"/>
              <a:defRPr/>
            </a:lvl4pPr>
            <a:lvl5pPr marL="2286000" lvl="4" indent="-304800" rtl="0">
              <a:spcBef>
                <a:spcPts val="0"/>
              </a:spcBef>
              <a:spcAft>
                <a:spcPts val="0"/>
              </a:spcAft>
              <a:buSzPts val="1200"/>
              <a:buFont typeface="Roboto Condensed Light"/>
              <a:buAutoNum type="alphaLcPeriod"/>
              <a:defRPr/>
            </a:lvl5pPr>
            <a:lvl6pPr marL="2743200" lvl="5" indent="-304800" rtl="0">
              <a:spcBef>
                <a:spcPts val="0"/>
              </a:spcBef>
              <a:spcAft>
                <a:spcPts val="0"/>
              </a:spcAft>
              <a:buSzPts val="1200"/>
              <a:buFont typeface="Roboto Condensed Light"/>
              <a:buAutoNum type="romanLcPeriod"/>
              <a:defRPr/>
            </a:lvl6pPr>
            <a:lvl7pPr marL="3200400" lvl="6" indent="-304800" rtl="0">
              <a:spcBef>
                <a:spcPts val="0"/>
              </a:spcBef>
              <a:spcAft>
                <a:spcPts val="0"/>
              </a:spcAft>
              <a:buSzPts val="1200"/>
              <a:buFont typeface="Roboto Condensed Light"/>
              <a:buAutoNum type="arabicPeriod"/>
              <a:defRPr/>
            </a:lvl7pPr>
            <a:lvl8pPr marL="3657600" lvl="7" indent="-304800" rtl="0">
              <a:spcBef>
                <a:spcPts val="0"/>
              </a:spcBef>
              <a:spcAft>
                <a:spcPts val="0"/>
              </a:spcAft>
              <a:buSzPts val="1200"/>
              <a:buFont typeface="Roboto Condensed Light"/>
              <a:buAutoNum type="alphaLcPeriod"/>
              <a:defRPr/>
            </a:lvl8pPr>
            <a:lvl9pPr marL="4114800" lvl="8" indent="-304800" rtl="0">
              <a:spcBef>
                <a:spcPts val="0"/>
              </a:spcBef>
              <a:spcAft>
                <a:spcPts val="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p:nvPr/>
        </p:nvSpPr>
        <p:spPr>
          <a:xfrm rot="108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title" idx="2"/>
          </p:nvPr>
        </p:nvSpPr>
        <p:spPr>
          <a:xfrm>
            <a:off x="720000" y="1801575"/>
            <a:ext cx="3522300" cy="3936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a:endParaRPr/>
          </a:p>
        </p:txBody>
      </p:sp>
      <p:sp>
        <p:nvSpPr>
          <p:cNvPr id="34" name="Google Shape;34;p5"/>
          <p:cNvSpPr txBox="1">
            <a:spLocks noGrp="1"/>
          </p:cNvSpPr>
          <p:nvPr>
            <p:ph type="title" idx="3"/>
          </p:nvPr>
        </p:nvSpPr>
        <p:spPr>
          <a:xfrm>
            <a:off x="4901688" y="1801575"/>
            <a:ext cx="3522300" cy="39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35" name="Google Shape;35;p5"/>
          <p:cNvSpPr txBox="1">
            <a:spLocks noGrp="1"/>
          </p:cNvSpPr>
          <p:nvPr>
            <p:ph type="subTitle" idx="1"/>
          </p:nvPr>
        </p:nvSpPr>
        <p:spPr>
          <a:xfrm>
            <a:off x="720000" y="2195175"/>
            <a:ext cx="3522300" cy="195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6" name="Google Shape;36;p5"/>
          <p:cNvSpPr txBox="1">
            <a:spLocks noGrp="1"/>
          </p:cNvSpPr>
          <p:nvPr>
            <p:ph type="subTitle" idx="4"/>
          </p:nvPr>
        </p:nvSpPr>
        <p:spPr>
          <a:xfrm>
            <a:off x="4901700" y="2195175"/>
            <a:ext cx="3522300" cy="1956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Arial"/>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37" name="Google Shape;37;p5"/>
          <p:cNvGrpSpPr/>
          <p:nvPr/>
        </p:nvGrpSpPr>
        <p:grpSpPr>
          <a:xfrm>
            <a:off x="719100" y="539400"/>
            <a:ext cx="7705800" cy="4064700"/>
            <a:chOff x="719100" y="539400"/>
            <a:chExt cx="7705800" cy="4064700"/>
          </a:xfrm>
        </p:grpSpPr>
        <p:cxnSp>
          <p:nvCxnSpPr>
            <p:cNvPr id="38" name="Google Shape;38;p5"/>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5"/>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sp>
        <p:nvSpPr>
          <p:cNvPr id="61" name="Google Shape;61;p9"/>
          <p:cNvSpPr/>
          <p:nvPr/>
        </p:nvSpPr>
        <p:spPr>
          <a:xfrm rot="-5400000">
            <a:off x="529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63" name="Google Shape;63;p9"/>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4" name="Google Shape;64;p9"/>
          <p:cNvGrpSpPr/>
          <p:nvPr/>
        </p:nvGrpSpPr>
        <p:grpSpPr>
          <a:xfrm>
            <a:off x="719100" y="539400"/>
            <a:ext cx="7705800" cy="4064700"/>
            <a:chOff x="719100" y="539400"/>
            <a:chExt cx="7705800" cy="4064700"/>
          </a:xfrm>
        </p:grpSpPr>
        <p:cxnSp>
          <p:nvCxnSpPr>
            <p:cNvPr id="65" name="Google Shape;65;p9"/>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9"/>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0"/>
            <a:ext cx="9144000" cy="5143500"/>
          </a:xfrm>
          <a:prstGeom prst="rect">
            <a:avLst/>
          </a:prstGeom>
          <a:noFill/>
          <a:ln>
            <a:noFill/>
          </a:ln>
        </p:spPr>
      </p:sp>
      <p:sp>
        <p:nvSpPr>
          <p:cNvPr id="69" name="Google Shape;69;p10"/>
          <p:cNvSpPr txBox="1">
            <a:spLocks noGrp="1"/>
          </p:cNvSpPr>
          <p:nvPr>
            <p:ph type="body" idx="1"/>
          </p:nvPr>
        </p:nvSpPr>
        <p:spPr>
          <a:xfrm>
            <a:off x="1150150" y="3999000"/>
            <a:ext cx="6843600" cy="60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100"/>
              <a:buFont typeface="Poppins SemiBold"/>
              <a:buNone/>
              <a:defRPr sz="2500">
                <a:latin typeface="Poppins SemiBold"/>
                <a:ea typeface="Poppins SemiBold"/>
                <a:cs typeface="Poppins SemiBold"/>
                <a:sym typeface="Poppins SemiBold"/>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2"/>
        <p:cNvGrpSpPr/>
        <p:nvPr/>
      </p:nvGrpSpPr>
      <p:grpSpPr>
        <a:xfrm>
          <a:off x="0" y="0"/>
          <a:ext cx="0" cy="0"/>
          <a:chOff x="0" y="0"/>
          <a:chExt cx="0" cy="0"/>
        </a:xfrm>
      </p:grpSpPr>
      <p:sp>
        <p:nvSpPr>
          <p:cNvPr id="83" name="Google Shape;83;p13"/>
          <p:cNvSpPr/>
          <p:nvPr/>
        </p:nvSpPr>
        <p:spPr>
          <a:xfrm>
            <a:off x="8233251" y="4413362"/>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3"/>
          <p:cNvGrpSpPr/>
          <p:nvPr/>
        </p:nvGrpSpPr>
        <p:grpSpPr>
          <a:xfrm>
            <a:off x="719100" y="539400"/>
            <a:ext cx="7705800" cy="4064700"/>
            <a:chOff x="719100" y="539400"/>
            <a:chExt cx="7705800" cy="4064700"/>
          </a:xfrm>
        </p:grpSpPr>
        <p:cxnSp>
          <p:nvCxnSpPr>
            <p:cNvPr id="85" name="Google Shape;85;p13"/>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86" name="Google Shape;86;p13"/>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87" name="Google Shape;87;p1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3"/>
          <p:cNvSpPr txBox="1">
            <a:spLocks noGrp="1"/>
          </p:cNvSpPr>
          <p:nvPr>
            <p:ph type="title" idx="2"/>
          </p:nvPr>
        </p:nvSpPr>
        <p:spPr>
          <a:xfrm>
            <a:off x="853112"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9" name="Google Shape;89;p13"/>
          <p:cNvSpPr txBox="1">
            <a:spLocks noGrp="1"/>
          </p:cNvSpPr>
          <p:nvPr>
            <p:ph type="title" idx="3"/>
          </p:nvPr>
        </p:nvSpPr>
        <p:spPr>
          <a:xfrm>
            <a:off x="4999514" y="21647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0" name="Google Shape;90;p13"/>
          <p:cNvSpPr txBox="1">
            <a:spLocks noGrp="1"/>
          </p:cNvSpPr>
          <p:nvPr>
            <p:ph type="subTitle" idx="1"/>
          </p:nvPr>
        </p:nvSpPr>
        <p:spPr>
          <a:xfrm>
            <a:off x="853112" y="2484449"/>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1" name="Google Shape;91;p13"/>
          <p:cNvSpPr txBox="1">
            <a:spLocks noGrp="1"/>
          </p:cNvSpPr>
          <p:nvPr>
            <p:ph type="subTitle" idx="4"/>
          </p:nvPr>
        </p:nvSpPr>
        <p:spPr>
          <a:xfrm>
            <a:off x="4999514" y="2484474"/>
            <a:ext cx="3292800" cy="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2" name="Google Shape;92;p13"/>
          <p:cNvSpPr txBox="1">
            <a:spLocks noGrp="1"/>
          </p:cNvSpPr>
          <p:nvPr>
            <p:ph type="title" idx="5"/>
          </p:nvPr>
        </p:nvSpPr>
        <p:spPr>
          <a:xfrm>
            <a:off x="851688"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3" name="Google Shape;93;p13"/>
          <p:cNvSpPr txBox="1">
            <a:spLocks noGrp="1"/>
          </p:cNvSpPr>
          <p:nvPr>
            <p:ph type="title" idx="6"/>
          </p:nvPr>
        </p:nvSpPr>
        <p:spPr>
          <a:xfrm>
            <a:off x="4998111" y="3726225"/>
            <a:ext cx="3292800" cy="3960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sz="1800" b="0">
                <a:latin typeface="Poppins SemiBold"/>
                <a:ea typeface="Poppins SemiBold"/>
                <a:cs typeface="Poppins SemiBold"/>
                <a:sym typeface="Poppins SemiBold"/>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94" name="Google Shape;94;p13"/>
          <p:cNvSpPr txBox="1">
            <a:spLocks noGrp="1"/>
          </p:cNvSpPr>
          <p:nvPr>
            <p:ph type="subTitle" idx="7"/>
          </p:nvPr>
        </p:nvSpPr>
        <p:spPr>
          <a:xfrm>
            <a:off x="851726" y="4045999"/>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5" name="Google Shape;95;p13"/>
          <p:cNvSpPr txBox="1">
            <a:spLocks noGrp="1"/>
          </p:cNvSpPr>
          <p:nvPr>
            <p:ph type="subTitle" idx="8"/>
          </p:nvPr>
        </p:nvSpPr>
        <p:spPr>
          <a:xfrm>
            <a:off x="4998138" y="4046025"/>
            <a:ext cx="3292800" cy="3453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96" name="Google Shape;96;p13"/>
          <p:cNvSpPr txBox="1">
            <a:spLocks noGrp="1"/>
          </p:cNvSpPr>
          <p:nvPr>
            <p:ph type="title" idx="9" hasCustomPrompt="1"/>
          </p:nvPr>
        </p:nvSpPr>
        <p:spPr>
          <a:xfrm>
            <a:off x="853113" y="1423425"/>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7" name="Google Shape;97;p13"/>
          <p:cNvSpPr txBox="1">
            <a:spLocks noGrp="1"/>
          </p:cNvSpPr>
          <p:nvPr>
            <p:ph type="title" idx="13" hasCustomPrompt="1"/>
          </p:nvPr>
        </p:nvSpPr>
        <p:spPr>
          <a:xfrm>
            <a:off x="853100" y="29849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8" name="Google Shape;98;p13"/>
          <p:cNvSpPr txBox="1">
            <a:spLocks noGrp="1"/>
          </p:cNvSpPr>
          <p:nvPr>
            <p:ph type="title" idx="14" hasCustomPrompt="1"/>
          </p:nvPr>
        </p:nvSpPr>
        <p:spPr>
          <a:xfrm>
            <a:off x="4998100" y="1423424"/>
            <a:ext cx="775800" cy="665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99" name="Google Shape;99;p13"/>
          <p:cNvSpPr txBox="1">
            <a:spLocks noGrp="1"/>
          </p:cNvSpPr>
          <p:nvPr>
            <p:ph type="title" idx="15" hasCustomPrompt="1"/>
          </p:nvPr>
        </p:nvSpPr>
        <p:spPr>
          <a:xfrm>
            <a:off x="4998100" y="2934225"/>
            <a:ext cx="775800" cy="7158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4000"/>
              <a:buNone/>
              <a:defRPr sz="3400" b="0">
                <a:latin typeface="Poppins SemiBold"/>
                <a:ea typeface="Poppins SemiBold"/>
                <a:cs typeface="Poppins SemiBold"/>
                <a:sym typeface="Poppins SemiBold"/>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3">
    <p:spTree>
      <p:nvGrpSpPr>
        <p:cNvPr id="1" name="Shape 134"/>
        <p:cNvGrpSpPr/>
        <p:nvPr/>
      </p:nvGrpSpPr>
      <p:grpSpPr>
        <a:xfrm>
          <a:off x="0" y="0"/>
          <a:ext cx="0" cy="0"/>
          <a:chOff x="0" y="0"/>
          <a:chExt cx="0" cy="0"/>
        </a:xfrm>
      </p:grpSpPr>
      <p:sp>
        <p:nvSpPr>
          <p:cNvPr id="135" name="Google Shape;135;p17"/>
          <p:cNvSpPr/>
          <p:nvPr/>
        </p:nvSpPr>
        <p:spPr>
          <a:xfrm rot="5400000">
            <a:off x="8243792" y="4413356"/>
            <a:ext cx="381489" cy="381489"/>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p17"/>
          <p:cNvGrpSpPr/>
          <p:nvPr/>
        </p:nvGrpSpPr>
        <p:grpSpPr>
          <a:xfrm>
            <a:off x="719100" y="539400"/>
            <a:ext cx="7705800" cy="4064700"/>
            <a:chOff x="719100" y="539400"/>
            <a:chExt cx="7705800" cy="4064700"/>
          </a:xfrm>
        </p:grpSpPr>
        <p:cxnSp>
          <p:nvCxnSpPr>
            <p:cNvPr id="137" name="Google Shape;137;p17"/>
            <p:cNvCxnSpPr/>
            <p:nvPr/>
          </p:nvCxnSpPr>
          <p:spPr>
            <a:xfrm>
              <a:off x="719100" y="539400"/>
              <a:ext cx="7705800" cy="0"/>
            </a:xfrm>
            <a:prstGeom prst="straightConnector1">
              <a:avLst/>
            </a:prstGeom>
            <a:noFill/>
            <a:ln w="9525" cap="flat" cmpd="sng">
              <a:solidFill>
                <a:schemeClr val="dk1"/>
              </a:solidFill>
              <a:prstDash val="solid"/>
              <a:round/>
              <a:headEnd type="none" w="med" len="med"/>
              <a:tailEnd type="none" w="med" len="med"/>
            </a:ln>
          </p:spPr>
        </p:cxnSp>
        <p:cxnSp>
          <p:nvCxnSpPr>
            <p:cNvPr id="138" name="Google Shape;138;p17"/>
            <p:cNvCxnSpPr/>
            <p:nvPr/>
          </p:nvCxnSpPr>
          <p:spPr>
            <a:xfrm>
              <a:off x="719100" y="4604100"/>
              <a:ext cx="7705800" cy="0"/>
            </a:xfrm>
            <a:prstGeom prst="straightConnector1">
              <a:avLst/>
            </a:prstGeom>
            <a:noFill/>
            <a:ln w="9525" cap="flat" cmpd="sng">
              <a:solidFill>
                <a:schemeClr val="dk1"/>
              </a:solidFill>
              <a:prstDash val="solid"/>
              <a:round/>
              <a:headEnd type="none" w="med" len="med"/>
              <a:tailEnd type="none" w="med" len="med"/>
            </a:ln>
          </p:spPr>
        </p:cxnSp>
      </p:grpSp>
      <p:sp>
        <p:nvSpPr>
          <p:cNvPr id="139" name="Google Shape;139;p1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39400"/>
            <a:ext cx="7704000" cy="51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2pPr>
            <a:lvl3pPr lvl="2">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3pPr>
            <a:lvl4pPr lvl="3">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4pPr>
            <a:lvl5pPr lvl="4">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5pPr>
            <a:lvl6pPr lvl="5">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6pPr>
            <a:lvl7pPr lvl="6">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7pPr>
            <a:lvl8pPr lvl="7">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8pPr>
            <a:lvl9pPr lvl="8">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1pPr>
            <a:lvl2pPr marL="914400" lvl="1"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2pPr>
            <a:lvl3pPr marL="1371600" lvl="2"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3pPr>
            <a:lvl4pPr marL="1828800" lvl="3"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4pPr>
            <a:lvl5pPr marL="2286000" lvl="4"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5pPr>
            <a:lvl6pPr marL="2743200" lvl="5"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6pPr>
            <a:lvl7pPr marL="3200400" lvl="6"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7pPr>
            <a:lvl8pPr marL="3657600" lvl="7"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8pPr>
            <a:lvl9pPr marL="4114800" lvl="8" indent="-304800">
              <a:lnSpc>
                <a:spcPct val="115000"/>
              </a:lnSpc>
              <a:spcBef>
                <a:spcPts val="0"/>
              </a:spcBef>
              <a:spcAft>
                <a:spcPts val="0"/>
              </a:spcAft>
              <a:buClr>
                <a:schemeClr val="dk1"/>
              </a:buClr>
              <a:buSzPts val="1200"/>
              <a:buFont typeface="Livvic"/>
              <a:buChar char="■"/>
              <a:defRPr sz="12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6" r:id="rId6"/>
    <p:sldLayoutId id="2147483658" r:id="rId7"/>
    <p:sldLayoutId id="2147483659" r:id="rId8"/>
    <p:sldLayoutId id="2147483663"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iuxinyan330/FTEC5530-Group-Project-Evaluating-the-Effectiveness-of-Machine-Learning-in-Cryptocurrency-Trading/tree/mai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hyperlink" Target="https://github.com/niuxinyan330/FTEC5530-Group-Project-Evaluating-the-Effectiveness-of-Machine-Learning-in-Cryptocurrency-Trading/tree/mai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a:spLocks noGrp="1"/>
          </p:cNvSpPr>
          <p:nvPr>
            <p:ph type="ctrTitle"/>
          </p:nvPr>
        </p:nvSpPr>
        <p:spPr>
          <a:xfrm>
            <a:off x="1099925" y="748899"/>
            <a:ext cx="5874300" cy="255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latin typeface="Poppins"/>
                <a:ea typeface="Poppins"/>
                <a:cs typeface="Poppins"/>
                <a:sym typeface="Poppins"/>
              </a:rPr>
              <a:t>FTEC 5530</a:t>
            </a:r>
            <a:r>
              <a:rPr lang="en" sz="6000"/>
              <a:t> </a:t>
            </a:r>
            <a:r>
              <a:rPr lang="en" sz="3100" b="0">
                <a:uFill>
                  <a:noFill/>
                </a:uFill>
                <a:latin typeface="Poppins Medium"/>
                <a:ea typeface="Poppins Medium"/>
                <a:cs typeface="Poppins Medium"/>
                <a:sym typeface="Poppins Medium"/>
                <a:hlinkClick r:id="rId3"/>
              </a:rPr>
              <a:t>Evaluating the Effectiveness of Machine Learning in Cryptocurrency Trading</a:t>
            </a:r>
            <a:endParaRPr sz="3600" b="0">
              <a:latin typeface="Poppins Medium"/>
              <a:ea typeface="Poppins Medium"/>
              <a:cs typeface="Poppins Medium"/>
              <a:sym typeface="Poppins Medium"/>
            </a:endParaRPr>
          </a:p>
        </p:txBody>
      </p:sp>
      <p:sp>
        <p:nvSpPr>
          <p:cNvPr id="193" name="Google Shape;193;p26"/>
          <p:cNvSpPr txBox="1">
            <a:spLocks noGrp="1"/>
          </p:cNvSpPr>
          <p:nvPr>
            <p:ph type="subTitle" idx="1"/>
          </p:nvPr>
        </p:nvSpPr>
        <p:spPr>
          <a:xfrm>
            <a:off x="1223250" y="3381400"/>
            <a:ext cx="4264500" cy="112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b="1"/>
              <a:t>Group 6 Members:</a:t>
            </a:r>
            <a:endParaRPr sz="1300" b="1"/>
          </a:p>
          <a:p>
            <a:pPr marL="0" lvl="0" indent="0" algn="l" rtl="0">
              <a:spcBef>
                <a:spcPts val="0"/>
              </a:spcBef>
              <a:spcAft>
                <a:spcPts val="0"/>
              </a:spcAft>
              <a:buNone/>
            </a:pPr>
            <a:endParaRPr sz="1100"/>
          </a:p>
          <a:p>
            <a:pPr marL="0" lvl="0" indent="0" algn="just" rtl="0">
              <a:spcBef>
                <a:spcPts val="0"/>
              </a:spcBef>
              <a:spcAft>
                <a:spcPts val="0"/>
              </a:spcAft>
              <a:buNone/>
            </a:pPr>
            <a:r>
              <a:rPr lang="en" sz="1100"/>
              <a:t>CHEN Angyu  1155197620             JIANG Tianyun 1155197611</a:t>
            </a:r>
            <a:endParaRPr sz="1100"/>
          </a:p>
          <a:p>
            <a:pPr marL="0" lvl="0" indent="0" algn="just" rtl="0">
              <a:spcBef>
                <a:spcPts val="0"/>
              </a:spcBef>
              <a:spcAft>
                <a:spcPts val="0"/>
              </a:spcAft>
              <a:buNone/>
            </a:pPr>
            <a:r>
              <a:rPr lang="en" sz="1100"/>
              <a:t>CHEN Yunfan 1155198241             LIANG Haojin    1155200065</a:t>
            </a:r>
            <a:endParaRPr sz="1100"/>
          </a:p>
          <a:p>
            <a:pPr marL="0" lvl="0" indent="0" algn="just" rtl="0">
              <a:spcBef>
                <a:spcPts val="0"/>
              </a:spcBef>
              <a:spcAft>
                <a:spcPts val="0"/>
              </a:spcAft>
              <a:buNone/>
            </a:pPr>
            <a:r>
              <a:rPr lang="en" sz="1100"/>
              <a:t>HUANG Shiqi 1155204275             NIU Xinyan         1155201239</a:t>
            </a:r>
            <a:endParaRPr sz="1100"/>
          </a:p>
        </p:txBody>
      </p:sp>
      <p:grpSp>
        <p:nvGrpSpPr>
          <p:cNvPr id="194" name="Google Shape;194;p26"/>
          <p:cNvGrpSpPr/>
          <p:nvPr/>
        </p:nvGrpSpPr>
        <p:grpSpPr>
          <a:xfrm>
            <a:off x="7406640" y="0"/>
            <a:ext cx="1763123" cy="2853109"/>
            <a:chOff x="7400700" y="0"/>
            <a:chExt cx="1747050" cy="2853109"/>
          </a:xfrm>
        </p:grpSpPr>
        <p:sp>
          <p:nvSpPr>
            <p:cNvPr id="195" name="Google Shape;195;p26"/>
            <p:cNvSpPr/>
            <p:nvPr/>
          </p:nvSpPr>
          <p:spPr>
            <a:xfrm rot="5400000">
              <a:off x="7402546" y="1107904"/>
              <a:ext cx="1743359" cy="1747050"/>
            </a:xfrm>
            <a:custGeom>
              <a:avLst/>
              <a:gdLst/>
              <a:ahLst/>
              <a:cxnLst/>
              <a:rect l="l" t="t" r="r" b="b"/>
              <a:pathLst>
                <a:path w="23818" h="23818" extrusionOk="0">
                  <a:moveTo>
                    <a:pt x="0" y="1"/>
                  </a:moveTo>
                  <a:lnTo>
                    <a:pt x="0" y="23817"/>
                  </a:lnTo>
                  <a:cubicBezTo>
                    <a:pt x="13155" y="23817"/>
                    <a:pt x="23817" y="13155"/>
                    <a:pt x="23817" y="1"/>
                  </a:cubicBezTo>
                  <a:close/>
                </a:path>
              </a:pathLst>
            </a:custGeom>
            <a:gradFill>
              <a:gsLst>
                <a:gs pos="0">
                  <a:srgbClr val="174B67">
                    <a:alpha val="34901"/>
                  </a:srgbClr>
                </a:gs>
                <a:gs pos="100000">
                  <a:srgbClr val="174B67">
                    <a:alpha val="588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rot="5400000">
              <a:off x="8036028" y="1107829"/>
              <a:ext cx="1109800" cy="1113645"/>
            </a:xfrm>
            <a:custGeom>
              <a:avLst/>
              <a:gdLst/>
              <a:ahLst/>
              <a:cxnLst/>
              <a:rect l="l" t="t" r="r" b="b"/>
              <a:pathLst>
                <a:path w="11909" h="11910" extrusionOk="0">
                  <a:moveTo>
                    <a:pt x="0" y="1"/>
                  </a:moveTo>
                  <a:lnTo>
                    <a:pt x="0" y="11909"/>
                  </a:lnTo>
                  <a:cubicBezTo>
                    <a:pt x="6581" y="11909"/>
                    <a:pt x="11909" y="6581"/>
                    <a:pt x="11909" y="1"/>
                  </a:cubicBezTo>
                  <a:close/>
                </a:path>
              </a:pathLst>
            </a:custGeom>
            <a:gradFill>
              <a:gsLst>
                <a:gs pos="0">
                  <a:srgbClr val="174B67">
                    <a:alpha val="14901"/>
                    <a:alpha val="15000"/>
                  </a:srgbClr>
                </a:gs>
                <a:gs pos="100000">
                  <a:srgbClr val="174B67">
                    <a:alpha val="30196"/>
                    <a:alpha val="15000"/>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rot="5400000">
              <a:off x="8036028" y="-1922"/>
              <a:ext cx="1109800" cy="1113645"/>
            </a:xfrm>
            <a:custGeom>
              <a:avLst/>
              <a:gdLst/>
              <a:ahLst/>
              <a:cxnLst/>
              <a:rect l="l" t="t" r="r" b="b"/>
              <a:pathLst>
                <a:path w="11909" h="11910" extrusionOk="0">
                  <a:moveTo>
                    <a:pt x="0" y="1"/>
                  </a:moveTo>
                  <a:cubicBezTo>
                    <a:pt x="0" y="6581"/>
                    <a:pt x="5334" y="11909"/>
                    <a:pt x="11908" y="11909"/>
                  </a:cubicBezTo>
                  <a:lnTo>
                    <a:pt x="11908" y="1"/>
                  </a:lnTo>
                  <a:close/>
                </a:path>
              </a:pathLst>
            </a:custGeom>
            <a:gradFill>
              <a:gsLst>
                <a:gs pos="0">
                  <a:srgbClr val="293F5D">
                    <a:alpha val="20000"/>
                  </a:srgbClr>
                </a:gs>
                <a:gs pos="100000">
                  <a:srgbClr val="4B4F73">
                    <a:alpha val="0"/>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5"/>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5"/>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Model Comparison</a:t>
            </a:r>
            <a:endParaRPr/>
          </a:p>
        </p:txBody>
      </p:sp>
      <p:sp>
        <p:nvSpPr>
          <p:cNvPr id="296" name="Google Shape;296;p35"/>
          <p:cNvSpPr txBox="1">
            <a:spLocks noGrp="1"/>
          </p:cNvSpPr>
          <p:nvPr>
            <p:ph type="title" idx="2"/>
          </p:nvPr>
        </p:nvSpPr>
        <p:spPr>
          <a:xfrm>
            <a:off x="4201400" y="1072275"/>
            <a:ext cx="12390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97" name="Google Shape;297;p35"/>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CHEN Angyu</a:t>
            </a:r>
            <a:endParaRPr/>
          </a:p>
        </p:txBody>
      </p:sp>
      <p:sp>
        <p:nvSpPr>
          <p:cNvPr id="298" name="Google Shape;298;p35"/>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6"/>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Angyu</a:t>
            </a:r>
            <a:endParaRPr sz="1200">
              <a:solidFill>
                <a:schemeClr val="dk1"/>
              </a:solidFill>
              <a:latin typeface="Livvic"/>
              <a:ea typeface="Livvic"/>
              <a:cs typeface="Livvic"/>
              <a:sym typeface="Livvic"/>
            </a:endParaRPr>
          </a:p>
        </p:txBody>
      </p:sp>
      <p:sp>
        <p:nvSpPr>
          <p:cNvPr id="306" name="Google Shape;306;p36"/>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a:t>
            </a:r>
            <a:r>
              <a:rPr lang="en" sz="1200" b="1">
                <a:solidFill>
                  <a:schemeClr val="dk1"/>
                </a:solidFill>
                <a:latin typeface="Livvic"/>
                <a:ea typeface="Livvic"/>
                <a:cs typeface="Livvic"/>
                <a:sym typeface="Livvic"/>
              </a:rPr>
              <a:t>Model Comparison</a:t>
            </a:r>
            <a:r>
              <a:rPr lang="en" sz="1200">
                <a:solidFill>
                  <a:schemeClr val="dk1"/>
                </a:solidFill>
                <a:latin typeface="Livvic"/>
                <a:ea typeface="Livvic"/>
                <a:cs typeface="Livvic"/>
                <a:sym typeface="Livvic"/>
              </a:rPr>
              <a:t> | Model Training | Strategy &amp; Backtesting | Results | Summary</a:t>
            </a:r>
            <a:endParaRPr sz="1200">
              <a:solidFill>
                <a:schemeClr val="dk1"/>
              </a:solidFill>
              <a:latin typeface="Livvic"/>
              <a:ea typeface="Livvic"/>
              <a:cs typeface="Livvic"/>
              <a:sym typeface="Livvic"/>
            </a:endParaRPr>
          </a:p>
        </p:txBody>
      </p:sp>
      <p:sp>
        <p:nvSpPr>
          <p:cNvPr id="307" name="Google Shape;307;p36"/>
          <p:cNvSpPr txBox="1"/>
          <p:nvPr/>
        </p:nvSpPr>
        <p:spPr>
          <a:xfrm>
            <a:off x="1261025" y="1658825"/>
            <a:ext cx="6911400" cy="1218300"/>
          </a:xfrm>
          <a:prstGeom prst="rect">
            <a:avLst/>
          </a:prstGeom>
          <a:noFill/>
          <a:ln>
            <a:noFill/>
          </a:ln>
        </p:spPr>
        <p:txBody>
          <a:bodyPr spcFirstLastPara="1" wrap="square" lIns="91425" tIns="91425" rIns="90425" bIns="91425" anchor="t" anchorCtr="0">
            <a:noAutofit/>
          </a:bodyPr>
          <a:lstStyle/>
          <a:p>
            <a:pPr marL="0" marR="0" lvl="0" indent="0" algn="just" rtl="0">
              <a:lnSpc>
                <a:spcPct val="115000"/>
              </a:lnSpc>
              <a:spcBef>
                <a:spcPts val="0"/>
              </a:spcBef>
              <a:spcAft>
                <a:spcPts val="0"/>
              </a:spcAft>
              <a:buNone/>
            </a:pPr>
            <a:r>
              <a:rPr lang="en" sz="1300">
                <a:solidFill>
                  <a:schemeClr val="dk1"/>
                </a:solidFill>
                <a:latin typeface="Livvic"/>
                <a:ea typeface="Livvic"/>
                <a:cs typeface="Livvic"/>
                <a:sym typeface="Livvic"/>
              </a:rPr>
              <a:t>A statistical approach for modeling the relationship between a dependent variable and one or more independent variables by fitting a linear equation to observed data.</a:t>
            </a:r>
            <a:endParaRPr sz="1300">
              <a:solidFill>
                <a:schemeClr val="dk1"/>
              </a:solidFill>
              <a:latin typeface="Livvic"/>
              <a:ea typeface="Livvic"/>
              <a:cs typeface="Livvic"/>
              <a:sym typeface="Livvic"/>
            </a:endParaRPr>
          </a:p>
          <a:p>
            <a:pPr marL="0" marR="0" lvl="0" indent="0" algn="just" rtl="0">
              <a:lnSpc>
                <a:spcPct val="115000"/>
              </a:lnSpc>
              <a:spcBef>
                <a:spcPts val="0"/>
              </a:spcBef>
              <a:spcAft>
                <a:spcPts val="0"/>
              </a:spcAft>
              <a:buNone/>
            </a:pPr>
            <a:r>
              <a:rPr lang="en" sz="1300" b="1">
                <a:solidFill>
                  <a:schemeClr val="dk1"/>
                </a:solidFill>
                <a:latin typeface="Livvic"/>
                <a:ea typeface="Livvic"/>
                <a:cs typeface="Livvic"/>
                <a:sym typeface="Livvic"/>
              </a:rPr>
              <a:t>Pros</a:t>
            </a:r>
            <a:r>
              <a:rPr lang="en" sz="1300">
                <a:solidFill>
                  <a:schemeClr val="dk1"/>
                </a:solidFill>
                <a:latin typeface="Livvic"/>
                <a:ea typeface="Livvic"/>
                <a:cs typeface="Livvic"/>
                <a:sym typeface="Livvic"/>
              </a:rPr>
              <a:t>: Simple, easy to understand and implement</a:t>
            </a:r>
            <a:endParaRPr sz="1300">
              <a:solidFill>
                <a:schemeClr val="dk1"/>
              </a:solidFill>
              <a:latin typeface="Livvic"/>
              <a:ea typeface="Livvic"/>
              <a:cs typeface="Livvic"/>
              <a:sym typeface="Livvic"/>
            </a:endParaRPr>
          </a:p>
          <a:p>
            <a:pPr marL="0" marR="0" lvl="0" indent="0" algn="just" rtl="0">
              <a:lnSpc>
                <a:spcPct val="115000"/>
              </a:lnSpc>
              <a:spcBef>
                <a:spcPts val="0"/>
              </a:spcBef>
              <a:spcAft>
                <a:spcPts val="0"/>
              </a:spcAft>
              <a:buNone/>
            </a:pPr>
            <a:r>
              <a:rPr lang="en" sz="1300" b="1">
                <a:solidFill>
                  <a:schemeClr val="dk1"/>
                </a:solidFill>
                <a:latin typeface="Livvic"/>
                <a:ea typeface="Livvic"/>
                <a:cs typeface="Livvic"/>
                <a:sym typeface="Livvic"/>
              </a:rPr>
              <a:t>Cons</a:t>
            </a:r>
            <a:r>
              <a:rPr lang="en" sz="1300">
                <a:solidFill>
                  <a:schemeClr val="dk1"/>
                </a:solidFill>
                <a:latin typeface="Livvic"/>
                <a:ea typeface="Livvic"/>
                <a:cs typeface="Livvic"/>
                <a:sym typeface="Livvic"/>
              </a:rPr>
              <a:t>: May not capture non-linear characteristics and long-term dependencies of the data</a:t>
            </a:r>
            <a:endParaRPr sz="1300">
              <a:solidFill>
                <a:schemeClr val="dk1"/>
              </a:solidFill>
              <a:latin typeface="Livvic"/>
              <a:ea typeface="Livvic"/>
              <a:cs typeface="Livvic"/>
              <a:sym typeface="Livvic"/>
            </a:endParaRPr>
          </a:p>
        </p:txBody>
      </p:sp>
      <p:sp>
        <p:nvSpPr>
          <p:cNvPr id="308" name="Google Shape;308;p36"/>
          <p:cNvSpPr txBox="1"/>
          <p:nvPr/>
        </p:nvSpPr>
        <p:spPr>
          <a:xfrm>
            <a:off x="1082650" y="1348700"/>
            <a:ext cx="59490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Livvic"/>
                <a:ea typeface="Livvic"/>
                <a:cs typeface="Livvic"/>
                <a:sym typeface="Livvic"/>
              </a:rPr>
              <a:t>Linear Regression Model</a:t>
            </a:r>
            <a:endParaRPr sz="800" b="1">
              <a:solidFill>
                <a:schemeClr val="dk1"/>
              </a:solidFill>
              <a:latin typeface="Livvic"/>
              <a:ea typeface="Livvic"/>
              <a:cs typeface="Livvic"/>
              <a:sym typeface="Livvic"/>
            </a:endParaRPr>
          </a:p>
        </p:txBody>
      </p:sp>
      <p:sp>
        <p:nvSpPr>
          <p:cNvPr id="309" name="Google Shape;309;p36"/>
          <p:cNvSpPr txBox="1"/>
          <p:nvPr/>
        </p:nvSpPr>
        <p:spPr>
          <a:xfrm>
            <a:off x="1082650" y="2796500"/>
            <a:ext cx="67674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b="1">
                <a:solidFill>
                  <a:schemeClr val="dk1"/>
                </a:solidFill>
                <a:latin typeface="Livvic"/>
                <a:ea typeface="Livvic"/>
                <a:cs typeface="Livvic"/>
                <a:sym typeface="Livvic"/>
              </a:rPr>
              <a:t>Long Short-Term Memory Model</a:t>
            </a:r>
            <a:endParaRPr sz="2100" b="1">
              <a:solidFill>
                <a:schemeClr val="dk1"/>
              </a:solidFill>
              <a:latin typeface="Poppins"/>
              <a:ea typeface="Poppins"/>
              <a:cs typeface="Poppins"/>
              <a:sym typeface="Poppins"/>
            </a:endParaRPr>
          </a:p>
        </p:txBody>
      </p:sp>
      <p:sp>
        <p:nvSpPr>
          <p:cNvPr id="310" name="Google Shape;310;p36"/>
          <p:cNvSpPr txBox="1"/>
          <p:nvPr/>
        </p:nvSpPr>
        <p:spPr>
          <a:xfrm>
            <a:off x="1261025" y="3084925"/>
            <a:ext cx="6911400" cy="12183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300">
                <a:solidFill>
                  <a:schemeClr val="dk1"/>
                </a:solidFill>
                <a:latin typeface="Livvic"/>
                <a:ea typeface="Livvic"/>
                <a:cs typeface="Livvic"/>
                <a:sym typeface="Livvic"/>
              </a:rPr>
              <a:t>A type of Recurrent Neural Network (RNN), well-suited for time series prediction due to its ability to maintain a memory of past information and integrate it with new data inputs.</a:t>
            </a:r>
            <a:endParaRPr sz="1300">
              <a:solidFill>
                <a:schemeClr val="dk1"/>
              </a:solidFill>
              <a:latin typeface="Livvic"/>
              <a:ea typeface="Livvic"/>
              <a:cs typeface="Livvic"/>
              <a:sym typeface="Livvic"/>
            </a:endParaRPr>
          </a:p>
          <a:p>
            <a:pPr marL="0" marR="0" lvl="0" indent="0" algn="just" rtl="0">
              <a:lnSpc>
                <a:spcPct val="115000"/>
              </a:lnSpc>
              <a:spcBef>
                <a:spcPts val="0"/>
              </a:spcBef>
              <a:spcAft>
                <a:spcPts val="0"/>
              </a:spcAft>
              <a:buNone/>
            </a:pPr>
            <a:r>
              <a:rPr lang="en" sz="1300" b="1">
                <a:solidFill>
                  <a:schemeClr val="dk1"/>
                </a:solidFill>
                <a:latin typeface="Livvic"/>
                <a:ea typeface="Livvic"/>
                <a:cs typeface="Livvic"/>
                <a:sym typeface="Livvic"/>
              </a:rPr>
              <a:t>Pros</a:t>
            </a:r>
            <a:r>
              <a:rPr lang="en" sz="1300">
                <a:solidFill>
                  <a:schemeClr val="dk1"/>
                </a:solidFill>
                <a:latin typeface="Livvic"/>
                <a:ea typeface="Livvic"/>
                <a:cs typeface="Livvic"/>
                <a:sym typeface="Livvic"/>
              </a:rPr>
              <a:t>: Able to learn long-term dependencies for complex time series data.</a:t>
            </a:r>
            <a:endParaRPr sz="1300">
              <a:solidFill>
                <a:schemeClr val="dk1"/>
              </a:solidFill>
              <a:latin typeface="Livvic"/>
              <a:ea typeface="Livvic"/>
              <a:cs typeface="Livvic"/>
              <a:sym typeface="Livvic"/>
            </a:endParaRPr>
          </a:p>
          <a:p>
            <a:pPr marL="0" lvl="0" indent="0" algn="just" rtl="0">
              <a:lnSpc>
                <a:spcPct val="115000"/>
              </a:lnSpc>
              <a:spcBef>
                <a:spcPts val="0"/>
              </a:spcBef>
              <a:spcAft>
                <a:spcPts val="0"/>
              </a:spcAft>
              <a:buNone/>
            </a:pPr>
            <a:r>
              <a:rPr lang="en" sz="1300" b="1">
                <a:solidFill>
                  <a:schemeClr val="dk1"/>
                </a:solidFill>
                <a:latin typeface="Livvic"/>
                <a:ea typeface="Livvic"/>
                <a:cs typeface="Livvic"/>
                <a:sym typeface="Livvic"/>
              </a:rPr>
              <a:t>Cons</a:t>
            </a:r>
            <a:r>
              <a:rPr lang="en" sz="1300">
                <a:solidFill>
                  <a:schemeClr val="dk1"/>
                </a:solidFill>
                <a:latin typeface="Livvic"/>
                <a:ea typeface="Livvic"/>
                <a:cs typeface="Livvic"/>
                <a:sym typeface="Livvic"/>
              </a:rPr>
              <a:t>: Complex, requiring more computational resources and data, longer training time</a:t>
            </a:r>
            <a:endParaRPr sz="1300">
              <a:solidFill>
                <a:schemeClr val="dk1"/>
              </a:solidFill>
              <a:latin typeface="Livvic"/>
              <a:ea typeface="Livvic"/>
              <a:cs typeface="Livvic"/>
              <a:sym typeface="Livvic"/>
            </a:endParaRPr>
          </a:p>
        </p:txBody>
      </p:sp>
      <p:sp>
        <p:nvSpPr>
          <p:cNvPr id="311" name="Google Shape;311;p3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Comparism</a:t>
            </a:r>
            <a:endParaRPr sz="2900"/>
          </a:p>
          <a:p>
            <a:pPr marL="0" lvl="0" indent="0" algn="l" rtl="0">
              <a:spcBef>
                <a:spcPts val="0"/>
              </a:spcBef>
              <a:spcAft>
                <a:spcPts val="0"/>
              </a:spcAft>
              <a:buNone/>
            </a:pPr>
            <a:endParaRPr sz="2900"/>
          </a:p>
          <a:p>
            <a:pPr marL="0" lvl="0" indent="0" algn="l" rtl="0">
              <a:spcBef>
                <a:spcPts val="0"/>
              </a:spcBef>
              <a:spcAft>
                <a:spcPts val="0"/>
              </a:spcAft>
              <a:buNone/>
            </a:pPr>
            <a:endParaRPr sz="2900"/>
          </a:p>
        </p:txBody>
      </p:sp>
      <p:grpSp>
        <p:nvGrpSpPr>
          <p:cNvPr id="312" name="Google Shape;312;p36"/>
          <p:cNvGrpSpPr/>
          <p:nvPr/>
        </p:nvGrpSpPr>
        <p:grpSpPr>
          <a:xfrm>
            <a:off x="3472835" y="1443586"/>
            <a:ext cx="292053" cy="219450"/>
            <a:chOff x="4660325" y="1866850"/>
            <a:chExt cx="68350" cy="58100"/>
          </a:xfrm>
        </p:grpSpPr>
        <p:sp>
          <p:nvSpPr>
            <p:cNvPr id="313" name="Google Shape;313;p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36"/>
          <p:cNvGrpSpPr/>
          <p:nvPr/>
        </p:nvGrpSpPr>
        <p:grpSpPr>
          <a:xfrm>
            <a:off x="4249585" y="2891386"/>
            <a:ext cx="292053" cy="219450"/>
            <a:chOff x="4660325" y="1866850"/>
            <a:chExt cx="68350" cy="58100"/>
          </a:xfrm>
        </p:grpSpPr>
        <p:sp>
          <p:nvSpPr>
            <p:cNvPr id="316" name="Google Shape;316;p3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Angyu</a:t>
            </a:r>
            <a:endParaRPr sz="1200">
              <a:solidFill>
                <a:schemeClr val="dk1"/>
              </a:solidFill>
              <a:latin typeface="Livvic"/>
              <a:ea typeface="Livvic"/>
              <a:cs typeface="Livvic"/>
              <a:sym typeface="Livvic"/>
            </a:endParaRPr>
          </a:p>
        </p:txBody>
      </p:sp>
      <p:sp>
        <p:nvSpPr>
          <p:cNvPr id="323" name="Google Shape;323;p37"/>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a:t>
            </a:r>
            <a:r>
              <a:rPr lang="en" sz="1200" b="1">
                <a:solidFill>
                  <a:schemeClr val="dk1"/>
                </a:solidFill>
                <a:latin typeface="Livvic"/>
                <a:ea typeface="Livvic"/>
                <a:cs typeface="Livvic"/>
                <a:sym typeface="Livvic"/>
              </a:rPr>
              <a:t>Model Comparison</a:t>
            </a:r>
            <a:r>
              <a:rPr lang="en" sz="1200">
                <a:solidFill>
                  <a:schemeClr val="dk1"/>
                </a:solidFill>
                <a:latin typeface="Livvic"/>
                <a:ea typeface="Livvic"/>
                <a:cs typeface="Livvic"/>
                <a:sym typeface="Livvic"/>
              </a:rPr>
              <a:t> | Model Training | Strategy &amp; Backtesting | Results | Summary</a:t>
            </a:r>
            <a:endParaRPr sz="1200">
              <a:solidFill>
                <a:schemeClr val="dk1"/>
              </a:solidFill>
              <a:latin typeface="Livvic"/>
              <a:ea typeface="Livvic"/>
              <a:cs typeface="Livvic"/>
              <a:sym typeface="Livvic"/>
            </a:endParaRPr>
          </a:p>
        </p:txBody>
      </p:sp>
      <p:sp>
        <p:nvSpPr>
          <p:cNvPr id="324" name="Google Shape;324;p37"/>
          <p:cNvSpPr txBox="1"/>
          <p:nvPr/>
        </p:nvSpPr>
        <p:spPr>
          <a:xfrm>
            <a:off x="4391850" y="1201613"/>
            <a:ext cx="4239000" cy="3227400"/>
          </a:xfrm>
          <a:prstGeom prst="rect">
            <a:avLst/>
          </a:prstGeom>
          <a:no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Identify variables:</a:t>
            </a:r>
            <a:r>
              <a:rPr lang="en" sz="1200">
                <a:solidFill>
                  <a:schemeClr val="dk1"/>
                </a:solidFill>
                <a:latin typeface="Livvic"/>
                <a:ea typeface="Livvic"/>
                <a:cs typeface="Livvic"/>
                <a:sym typeface="Livvic"/>
              </a:rPr>
              <a:t> High price, low price, open price, and NVT.</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Multicollinearity test:</a:t>
            </a:r>
            <a:endParaRPr sz="1200" b="1">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A significant multicollinearity issue among the high price, low price, and open price.</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Model construction:</a:t>
            </a:r>
            <a:r>
              <a:rPr lang="en" sz="1200">
                <a:solidFill>
                  <a:schemeClr val="dk1"/>
                </a:solidFill>
                <a:latin typeface="Livvic"/>
                <a:ea typeface="Livvic"/>
                <a:cs typeface="Livvic"/>
                <a:sym typeface="Livvic"/>
              </a:rPr>
              <a:t> </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Use open price and NVT;</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Fit the model on the training dataset;</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Estimate the parameters (slope and intercept) to minimize the error between predictions and the actual values.</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Prediction: </a:t>
            </a:r>
            <a:r>
              <a:rPr lang="en" sz="1200">
                <a:solidFill>
                  <a:schemeClr val="dk1"/>
                </a:solidFill>
                <a:latin typeface="Livvic"/>
                <a:ea typeface="Livvic"/>
                <a:cs typeface="Livvic"/>
                <a:sym typeface="Livvic"/>
              </a:rPr>
              <a:t>Output the results of the test set.</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Model Evaluation:</a:t>
            </a:r>
            <a:r>
              <a:rPr lang="en" sz="1200">
                <a:solidFill>
                  <a:schemeClr val="dk1"/>
                </a:solidFill>
                <a:latin typeface="Livvic"/>
                <a:ea typeface="Livvic"/>
                <a:cs typeface="Livvic"/>
                <a:sym typeface="Livvic"/>
              </a:rPr>
              <a:t> Calculate MSE, RMSE, R2 and Explained Variance.</a:t>
            </a:r>
            <a:endParaRPr sz="1200">
              <a:solidFill>
                <a:schemeClr val="dk1"/>
              </a:solidFill>
              <a:latin typeface="Livvic"/>
              <a:ea typeface="Livvic"/>
              <a:cs typeface="Livvic"/>
              <a:sym typeface="Livvic"/>
            </a:endParaRPr>
          </a:p>
        </p:txBody>
      </p:sp>
      <p:sp>
        <p:nvSpPr>
          <p:cNvPr id="325" name="Google Shape;325;p3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Linear Regression Model</a:t>
            </a:r>
            <a:endParaRPr sz="2900"/>
          </a:p>
          <a:p>
            <a:pPr marL="0" lvl="0" indent="0" algn="l" rtl="0">
              <a:spcBef>
                <a:spcPts val="0"/>
              </a:spcBef>
              <a:spcAft>
                <a:spcPts val="0"/>
              </a:spcAft>
              <a:buNone/>
            </a:pPr>
            <a:endParaRPr sz="2900"/>
          </a:p>
        </p:txBody>
      </p:sp>
      <p:pic>
        <p:nvPicPr>
          <p:cNvPr id="326" name="Google Shape;326;p37"/>
          <p:cNvPicPr preferRelativeResize="0"/>
          <p:nvPr/>
        </p:nvPicPr>
        <p:blipFill>
          <a:blip r:embed="rId3">
            <a:alphaModFix/>
          </a:blip>
          <a:stretch>
            <a:fillRect/>
          </a:stretch>
        </p:blipFill>
        <p:spPr>
          <a:xfrm>
            <a:off x="625300" y="1563425"/>
            <a:ext cx="3832399" cy="2503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Angyu</a:t>
            </a:r>
            <a:endParaRPr sz="1200">
              <a:solidFill>
                <a:schemeClr val="dk1"/>
              </a:solidFill>
              <a:latin typeface="Livvic"/>
              <a:ea typeface="Livvic"/>
              <a:cs typeface="Livvic"/>
              <a:sym typeface="Livvic"/>
            </a:endParaRPr>
          </a:p>
        </p:txBody>
      </p:sp>
      <p:sp>
        <p:nvSpPr>
          <p:cNvPr id="332" name="Google Shape;332;p38"/>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a:t>
            </a:r>
            <a:r>
              <a:rPr lang="en" sz="1200" b="1">
                <a:solidFill>
                  <a:schemeClr val="dk1"/>
                </a:solidFill>
                <a:latin typeface="Livvic"/>
                <a:ea typeface="Livvic"/>
                <a:cs typeface="Livvic"/>
                <a:sym typeface="Livvic"/>
              </a:rPr>
              <a:t>Model Comparison</a:t>
            </a:r>
            <a:r>
              <a:rPr lang="en" sz="1200">
                <a:solidFill>
                  <a:schemeClr val="dk1"/>
                </a:solidFill>
                <a:latin typeface="Livvic"/>
                <a:ea typeface="Livvic"/>
                <a:cs typeface="Livvic"/>
                <a:sym typeface="Livvic"/>
              </a:rPr>
              <a:t> | Model Training | Strategy &amp; Backtesting | Results | Summary</a:t>
            </a:r>
            <a:endParaRPr sz="1200">
              <a:solidFill>
                <a:schemeClr val="dk1"/>
              </a:solidFill>
              <a:latin typeface="Livvic"/>
              <a:ea typeface="Livvic"/>
              <a:cs typeface="Livvic"/>
              <a:sym typeface="Livvic"/>
            </a:endParaRPr>
          </a:p>
        </p:txBody>
      </p:sp>
      <p:sp>
        <p:nvSpPr>
          <p:cNvPr id="333" name="Google Shape;333;p38"/>
          <p:cNvSpPr txBox="1"/>
          <p:nvPr/>
        </p:nvSpPr>
        <p:spPr>
          <a:xfrm>
            <a:off x="647975" y="1339050"/>
            <a:ext cx="6923100" cy="40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900" b="1">
              <a:solidFill>
                <a:schemeClr val="dk1"/>
              </a:solidFill>
              <a:latin typeface="Poppins"/>
              <a:ea typeface="Poppins"/>
              <a:cs typeface="Poppins"/>
              <a:sym typeface="Poppins"/>
            </a:endParaRPr>
          </a:p>
        </p:txBody>
      </p:sp>
      <p:sp>
        <p:nvSpPr>
          <p:cNvPr id="334" name="Google Shape;334;p38"/>
          <p:cNvSpPr txBox="1"/>
          <p:nvPr/>
        </p:nvSpPr>
        <p:spPr>
          <a:xfrm>
            <a:off x="4388950" y="1277825"/>
            <a:ext cx="4117800" cy="3227400"/>
          </a:xfrm>
          <a:prstGeom prst="rect">
            <a:avLst/>
          </a:prstGeom>
          <a:noFill/>
          <a:ln>
            <a:noFill/>
          </a:ln>
        </p:spPr>
        <p:txBody>
          <a:bodyPr spcFirstLastPara="1" wrap="square" lIns="91425" tIns="91425" rIns="91425" bIns="91425" anchor="t" anchorCtr="0">
            <a:noAutofit/>
          </a:bodyPr>
          <a:lstStyle/>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Data processing:</a:t>
            </a:r>
            <a:r>
              <a:rPr lang="en" sz="1200">
                <a:solidFill>
                  <a:schemeClr val="dk1"/>
                </a:solidFill>
                <a:latin typeface="Livvic"/>
                <a:ea typeface="Livvic"/>
                <a:cs typeface="Livvic"/>
                <a:sym typeface="Livvic"/>
              </a:rPr>
              <a:t> </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Divide the data into training and testing sets;</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Create MinMaxScaler instances to scale the features to the range of [0,1].</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Model construction:</a:t>
            </a:r>
            <a:r>
              <a:rPr lang="en" sz="1200">
                <a:solidFill>
                  <a:schemeClr val="dk1"/>
                </a:solidFill>
                <a:latin typeface="Livvic"/>
                <a:ea typeface="Livvic"/>
                <a:cs typeface="Livvic"/>
                <a:sym typeface="Livvic"/>
              </a:rPr>
              <a:t> </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Create a serialized original time series data;</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Add the first LSTM layer to receive input data;</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Add a dropout layer to randomly discard 20% of neurons to reduce overfitting;</a:t>
            </a:r>
            <a:endParaRPr sz="1200">
              <a:solidFill>
                <a:schemeClr val="dk1"/>
              </a:solidFill>
              <a:latin typeface="Livvic"/>
              <a:ea typeface="Livvic"/>
              <a:cs typeface="Livvic"/>
              <a:sym typeface="Livvic"/>
            </a:endParaRPr>
          </a:p>
          <a:p>
            <a:pPr marL="457200" marR="0" lvl="0" indent="0" algn="just" rtl="0">
              <a:lnSpc>
                <a:spcPct val="115000"/>
              </a:lnSpc>
              <a:spcBef>
                <a:spcPts val="0"/>
              </a:spcBef>
              <a:spcAft>
                <a:spcPts val="0"/>
              </a:spcAft>
              <a:buNone/>
            </a:pPr>
            <a:r>
              <a:rPr lang="en" sz="1200">
                <a:solidFill>
                  <a:schemeClr val="dk1"/>
                </a:solidFill>
                <a:latin typeface="Livvic"/>
                <a:ea typeface="Livvic"/>
                <a:cs typeface="Livvic"/>
                <a:sym typeface="Livvic"/>
              </a:rPr>
              <a:t>Repeat the above two steps</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Prediction: </a:t>
            </a:r>
            <a:r>
              <a:rPr lang="en" sz="1200">
                <a:solidFill>
                  <a:schemeClr val="dk1"/>
                </a:solidFill>
                <a:latin typeface="Livvic"/>
                <a:ea typeface="Livvic"/>
                <a:cs typeface="Livvic"/>
                <a:sym typeface="Livvic"/>
              </a:rPr>
              <a:t>Add dense layer, the output layer of the network model.</a:t>
            </a:r>
            <a:endParaRPr sz="1200">
              <a:solidFill>
                <a:schemeClr val="dk1"/>
              </a:solidFill>
              <a:latin typeface="Livvic"/>
              <a:ea typeface="Livvic"/>
              <a:cs typeface="Livvic"/>
              <a:sym typeface="Livvic"/>
            </a:endParaRPr>
          </a:p>
          <a:p>
            <a:pPr marL="457200" marR="0" lvl="0" indent="-304800" algn="just"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Model Evaluation:</a:t>
            </a:r>
            <a:r>
              <a:rPr lang="en" sz="1200">
                <a:solidFill>
                  <a:schemeClr val="dk1"/>
                </a:solidFill>
                <a:latin typeface="Livvic"/>
                <a:ea typeface="Livvic"/>
                <a:cs typeface="Livvic"/>
                <a:sym typeface="Livvic"/>
              </a:rPr>
              <a:t> Calculate MSE, RMSE, R2 and Explained Variance.</a:t>
            </a:r>
            <a:endParaRPr sz="1200">
              <a:solidFill>
                <a:schemeClr val="dk1"/>
              </a:solidFill>
              <a:latin typeface="Livvic"/>
              <a:ea typeface="Livvic"/>
              <a:cs typeface="Livvic"/>
              <a:sym typeface="Livvic"/>
            </a:endParaRPr>
          </a:p>
        </p:txBody>
      </p:sp>
      <p:sp>
        <p:nvSpPr>
          <p:cNvPr id="335" name="Google Shape;335;p38"/>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Long Short-Term Memory Model</a:t>
            </a:r>
            <a:endParaRPr sz="2900"/>
          </a:p>
          <a:p>
            <a:pPr marL="0" lvl="0" indent="0" algn="l" rtl="0">
              <a:spcBef>
                <a:spcPts val="0"/>
              </a:spcBef>
              <a:spcAft>
                <a:spcPts val="0"/>
              </a:spcAft>
              <a:buNone/>
            </a:pPr>
            <a:endParaRPr sz="2900"/>
          </a:p>
          <a:p>
            <a:pPr marL="0" lvl="0" indent="0" algn="l" rtl="0">
              <a:spcBef>
                <a:spcPts val="0"/>
              </a:spcBef>
              <a:spcAft>
                <a:spcPts val="0"/>
              </a:spcAft>
              <a:buNone/>
            </a:pPr>
            <a:endParaRPr sz="2900"/>
          </a:p>
        </p:txBody>
      </p:sp>
      <p:pic>
        <p:nvPicPr>
          <p:cNvPr id="336" name="Google Shape;336;p38"/>
          <p:cNvPicPr preferRelativeResize="0"/>
          <p:nvPr/>
        </p:nvPicPr>
        <p:blipFill>
          <a:blip r:embed="rId3">
            <a:alphaModFix/>
          </a:blip>
          <a:stretch>
            <a:fillRect/>
          </a:stretch>
        </p:blipFill>
        <p:spPr>
          <a:xfrm>
            <a:off x="685800" y="1748900"/>
            <a:ext cx="3771898" cy="2285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Model Training</a:t>
            </a:r>
            <a:endParaRPr/>
          </a:p>
        </p:txBody>
      </p:sp>
      <p:sp>
        <p:nvSpPr>
          <p:cNvPr id="343" name="Google Shape;343;p39"/>
          <p:cNvSpPr txBox="1">
            <a:spLocks noGrp="1"/>
          </p:cNvSpPr>
          <p:nvPr>
            <p:ph type="title" idx="2"/>
          </p:nvPr>
        </p:nvSpPr>
        <p:spPr>
          <a:xfrm>
            <a:off x="4201400" y="1072275"/>
            <a:ext cx="12390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44" name="Google Shape;344;p39"/>
          <p:cNvSpPr txBox="1">
            <a:spLocks noGrp="1"/>
          </p:cNvSpPr>
          <p:nvPr>
            <p:ph type="subTitle" idx="1"/>
          </p:nvPr>
        </p:nvSpPr>
        <p:spPr>
          <a:xfrm>
            <a:off x="4201400" y="3742125"/>
            <a:ext cx="40500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NIU Xinyan</a:t>
            </a:r>
            <a:endParaRPr/>
          </a:p>
        </p:txBody>
      </p:sp>
      <p:sp>
        <p:nvSpPr>
          <p:cNvPr id="345" name="Google Shape;345;p39"/>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9"/>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9"/>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0"/>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353" name="Google Shape;353;p40"/>
          <p:cNvSpPr/>
          <p:nvPr/>
        </p:nvSpPr>
        <p:spPr>
          <a:xfrm>
            <a:off x="3452211" y="1409450"/>
            <a:ext cx="2667300" cy="2667300"/>
          </a:xfrm>
          <a:prstGeom prst="ellipse">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2060"/>
              </a:buClr>
              <a:buSzPts val="4000"/>
              <a:buFont typeface="Arial"/>
              <a:buNone/>
            </a:pPr>
            <a:r>
              <a:rPr lang="en" sz="3500">
                <a:solidFill>
                  <a:schemeClr val="dk1"/>
                </a:solidFill>
                <a:latin typeface="Poppins SemiBold"/>
                <a:ea typeface="Poppins SemiBold"/>
                <a:cs typeface="Poppins SemiBold"/>
                <a:sym typeface="Poppins SemiBold"/>
              </a:rPr>
              <a:t>LSTM</a:t>
            </a:r>
            <a:endParaRPr sz="3500">
              <a:solidFill>
                <a:schemeClr val="dk1"/>
              </a:solidFill>
              <a:latin typeface="Poppins SemiBold"/>
              <a:ea typeface="Poppins SemiBold"/>
              <a:cs typeface="Poppins SemiBold"/>
              <a:sym typeface="Poppins SemiBold"/>
            </a:endParaRPr>
          </a:p>
        </p:txBody>
      </p:sp>
      <p:sp>
        <p:nvSpPr>
          <p:cNvPr id="354" name="Google Shape;354;p40"/>
          <p:cNvSpPr/>
          <p:nvPr/>
        </p:nvSpPr>
        <p:spPr>
          <a:xfrm>
            <a:off x="3757714" y="1439182"/>
            <a:ext cx="587400" cy="58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P</a:t>
            </a:r>
            <a:endParaRPr sz="2500" b="1">
              <a:solidFill>
                <a:schemeClr val="dk1"/>
              </a:solidFill>
              <a:latin typeface="Raleway"/>
              <a:ea typeface="Raleway"/>
              <a:cs typeface="Raleway"/>
              <a:sym typeface="Raleway"/>
            </a:endParaRPr>
          </a:p>
        </p:txBody>
      </p:sp>
      <p:sp>
        <p:nvSpPr>
          <p:cNvPr id="355" name="Google Shape;355;p40"/>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Multi-Factor LSTM Prediction Model</a:t>
            </a:r>
            <a:endParaRPr sz="2500"/>
          </a:p>
        </p:txBody>
      </p:sp>
      <p:sp>
        <p:nvSpPr>
          <p:cNvPr id="356" name="Google Shape;356;p40"/>
          <p:cNvSpPr/>
          <p:nvPr/>
        </p:nvSpPr>
        <p:spPr>
          <a:xfrm>
            <a:off x="3757814" y="1439182"/>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1</a:t>
            </a:r>
            <a:endParaRPr sz="2500" b="1">
              <a:solidFill>
                <a:schemeClr val="dk1"/>
              </a:solidFill>
              <a:latin typeface="Raleway"/>
              <a:ea typeface="Raleway"/>
              <a:cs typeface="Raleway"/>
              <a:sym typeface="Raleway"/>
            </a:endParaRPr>
          </a:p>
        </p:txBody>
      </p:sp>
      <p:sp>
        <p:nvSpPr>
          <p:cNvPr id="357" name="Google Shape;357;p40"/>
          <p:cNvSpPr/>
          <p:nvPr/>
        </p:nvSpPr>
        <p:spPr>
          <a:xfrm>
            <a:off x="5250687" y="1439182"/>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4</a:t>
            </a:r>
            <a:endParaRPr sz="2500" b="1">
              <a:solidFill>
                <a:schemeClr val="dk1"/>
              </a:solidFill>
              <a:latin typeface="Raleway"/>
              <a:ea typeface="Raleway"/>
              <a:cs typeface="Raleway"/>
              <a:sym typeface="Raleway"/>
            </a:endParaRPr>
          </a:p>
        </p:txBody>
      </p:sp>
      <p:grpSp>
        <p:nvGrpSpPr>
          <p:cNvPr id="358" name="Google Shape;358;p40"/>
          <p:cNvGrpSpPr/>
          <p:nvPr/>
        </p:nvGrpSpPr>
        <p:grpSpPr>
          <a:xfrm>
            <a:off x="1647013" y="1267829"/>
            <a:ext cx="1904400" cy="1065462"/>
            <a:chOff x="975550" y="1173304"/>
            <a:chExt cx="1904400" cy="1065462"/>
          </a:xfrm>
        </p:grpSpPr>
        <p:sp>
          <p:nvSpPr>
            <p:cNvPr id="359" name="Google Shape;359;p40"/>
            <p:cNvSpPr/>
            <p:nvPr/>
          </p:nvSpPr>
          <p:spPr>
            <a:xfrm>
              <a:off x="975550" y="1173304"/>
              <a:ext cx="1904400" cy="6183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Feature Normalization</a:t>
              </a:r>
              <a:endParaRPr sz="1700">
                <a:solidFill>
                  <a:schemeClr val="dk1"/>
                </a:solidFill>
                <a:latin typeface="Poppins SemiBold"/>
                <a:ea typeface="Poppins SemiBold"/>
                <a:cs typeface="Poppins SemiBold"/>
                <a:sym typeface="Poppins SemiBold"/>
              </a:endParaRPr>
            </a:p>
          </p:txBody>
        </p:sp>
        <p:sp>
          <p:nvSpPr>
            <p:cNvPr id="360" name="Google Shape;360;p40"/>
            <p:cNvSpPr txBox="1"/>
            <p:nvPr/>
          </p:nvSpPr>
          <p:spPr>
            <a:xfrm>
              <a:off x="975550" y="1715565"/>
              <a:ext cx="1904400" cy="523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n" sz="1200">
                  <a:solidFill>
                    <a:schemeClr val="dk1"/>
                  </a:solidFill>
                  <a:latin typeface="Livvic"/>
                  <a:ea typeface="Livvic"/>
                  <a:cs typeface="Livvic"/>
                  <a:sym typeface="Livvic"/>
                </a:rPr>
                <a:t>MinMaxScaler</a:t>
              </a:r>
              <a:endParaRPr sz="1200">
                <a:solidFill>
                  <a:schemeClr val="dk1"/>
                </a:solidFill>
                <a:latin typeface="Livvic"/>
                <a:ea typeface="Livvic"/>
                <a:cs typeface="Livvic"/>
                <a:sym typeface="Livvic"/>
              </a:endParaRPr>
            </a:p>
          </p:txBody>
        </p:sp>
      </p:grpSp>
      <p:grpSp>
        <p:nvGrpSpPr>
          <p:cNvPr id="361" name="Google Shape;361;p40"/>
          <p:cNvGrpSpPr/>
          <p:nvPr/>
        </p:nvGrpSpPr>
        <p:grpSpPr>
          <a:xfrm>
            <a:off x="6119512" y="1359375"/>
            <a:ext cx="2277600" cy="747003"/>
            <a:chOff x="6146225" y="1264850"/>
            <a:chExt cx="2277600" cy="747003"/>
          </a:xfrm>
        </p:grpSpPr>
        <p:sp>
          <p:nvSpPr>
            <p:cNvPr id="362" name="Google Shape;362;p40"/>
            <p:cNvSpPr/>
            <p:nvPr/>
          </p:nvSpPr>
          <p:spPr>
            <a:xfrm>
              <a:off x="6146225" y="1264850"/>
              <a:ext cx="2277600" cy="300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Train_Test Split</a:t>
              </a:r>
              <a:endParaRPr sz="1700">
                <a:solidFill>
                  <a:schemeClr val="dk1"/>
                </a:solidFill>
                <a:latin typeface="Poppins SemiBold"/>
                <a:ea typeface="Poppins SemiBold"/>
                <a:cs typeface="Poppins SemiBold"/>
                <a:sym typeface="Poppins SemiBold"/>
              </a:endParaRPr>
            </a:p>
          </p:txBody>
        </p:sp>
        <p:sp>
          <p:nvSpPr>
            <p:cNvPr id="363" name="Google Shape;363;p40"/>
            <p:cNvSpPr txBox="1"/>
            <p:nvPr/>
          </p:nvSpPr>
          <p:spPr>
            <a:xfrm>
              <a:off x="6146225" y="1488653"/>
              <a:ext cx="19044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Livvic"/>
                  <a:ea typeface="Livvic"/>
                  <a:cs typeface="Livvic"/>
                  <a:sym typeface="Livvic"/>
                </a:rPr>
                <a:t>Train_X, Train_Y</a:t>
              </a:r>
              <a:endParaRPr sz="1200">
                <a:solidFill>
                  <a:schemeClr val="dk1"/>
                </a:solidFill>
                <a:latin typeface="Livvic"/>
                <a:ea typeface="Livvic"/>
                <a:cs typeface="Livvic"/>
                <a:sym typeface="Livvic"/>
              </a:endParaRPr>
            </a:p>
            <a:p>
              <a:pPr marL="0" marR="0" lvl="0" indent="0" algn="l" rtl="0">
                <a:spcBef>
                  <a:spcPts val="0"/>
                </a:spcBef>
                <a:spcAft>
                  <a:spcPts val="0"/>
                </a:spcAft>
                <a:buNone/>
              </a:pPr>
              <a:r>
                <a:rPr lang="en" sz="1200">
                  <a:solidFill>
                    <a:schemeClr val="dk1"/>
                  </a:solidFill>
                  <a:latin typeface="Livvic"/>
                  <a:ea typeface="Livvic"/>
                  <a:cs typeface="Livvic"/>
                  <a:sym typeface="Livvic"/>
                </a:rPr>
                <a:t>Test_X, Test_Y</a:t>
              </a:r>
              <a:endParaRPr sz="1200">
                <a:solidFill>
                  <a:schemeClr val="dk1"/>
                </a:solidFill>
                <a:latin typeface="Livvic"/>
                <a:ea typeface="Livvic"/>
                <a:cs typeface="Livvic"/>
                <a:sym typeface="Livvic"/>
              </a:endParaRPr>
            </a:p>
          </p:txBody>
        </p:sp>
      </p:grpSp>
      <p:sp>
        <p:nvSpPr>
          <p:cNvPr id="364" name="Google Shape;364;p40"/>
          <p:cNvSpPr/>
          <p:nvPr/>
        </p:nvSpPr>
        <p:spPr>
          <a:xfrm>
            <a:off x="3170323" y="2602236"/>
            <a:ext cx="587400" cy="58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Raleway"/>
                <a:ea typeface="Raleway"/>
                <a:cs typeface="Raleway"/>
                <a:sym typeface="Raleway"/>
              </a:rPr>
              <a:t>E</a:t>
            </a:r>
            <a:endParaRPr sz="2500" b="1">
              <a:solidFill>
                <a:schemeClr val="lt1"/>
              </a:solidFill>
              <a:latin typeface="Raleway"/>
              <a:ea typeface="Raleway"/>
              <a:cs typeface="Raleway"/>
              <a:sym typeface="Raleway"/>
            </a:endParaRPr>
          </a:p>
        </p:txBody>
      </p:sp>
      <p:sp>
        <p:nvSpPr>
          <p:cNvPr id="365" name="Google Shape;365;p40"/>
          <p:cNvSpPr/>
          <p:nvPr/>
        </p:nvSpPr>
        <p:spPr>
          <a:xfrm>
            <a:off x="6119404" y="2602236"/>
            <a:ext cx="587400" cy="58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Raleway"/>
                <a:ea typeface="Raleway"/>
                <a:cs typeface="Raleway"/>
                <a:sym typeface="Raleway"/>
              </a:rPr>
              <a:t>L</a:t>
            </a:r>
            <a:endParaRPr sz="2500" b="1">
              <a:solidFill>
                <a:schemeClr val="lt1"/>
              </a:solidFill>
              <a:latin typeface="Raleway"/>
              <a:ea typeface="Raleway"/>
              <a:cs typeface="Raleway"/>
              <a:sym typeface="Raleway"/>
            </a:endParaRPr>
          </a:p>
        </p:txBody>
      </p:sp>
      <p:sp>
        <p:nvSpPr>
          <p:cNvPr id="366" name="Google Shape;366;p40"/>
          <p:cNvSpPr/>
          <p:nvPr/>
        </p:nvSpPr>
        <p:spPr>
          <a:xfrm>
            <a:off x="3170323" y="2449410"/>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2</a:t>
            </a:r>
            <a:endParaRPr sz="2500" b="1">
              <a:solidFill>
                <a:schemeClr val="dk1"/>
              </a:solidFill>
              <a:latin typeface="Raleway"/>
              <a:ea typeface="Raleway"/>
              <a:cs typeface="Raleway"/>
              <a:sym typeface="Raleway"/>
            </a:endParaRPr>
          </a:p>
        </p:txBody>
      </p:sp>
      <p:sp>
        <p:nvSpPr>
          <p:cNvPr id="367" name="Google Shape;367;p40"/>
          <p:cNvSpPr/>
          <p:nvPr/>
        </p:nvSpPr>
        <p:spPr>
          <a:xfrm>
            <a:off x="5838079" y="2449400"/>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5</a:t>
            </a:r>
            <a:endParaRPr sz="2500" b="1">
              <a:solidFill>
                <a:schemeClr val="dk1"/>
              </a:solidFill>
              <a:latin typeface="Raleway"/>
              <a:ea typeface="Raleway"/>
              <a:cs typeface="Raleway"/>
              <a:sym typeface="Raleway"/>
            </a:endParaRPr>
          </a:p>
        </p:txBody>
      </p:sp>
      <p:grpSp>
        <p:nvGrpSpPr>
          <p:cNvPr id="368" name="Google Shape;368;p40"/>
          <p:cNvGrpSpPr/>
          <p:nvPr/>
        </p:nvGrpSpPr>
        <p:grpSpPr>
          <a:xfrm>
            <a:off x="532788" y="2276113"/>
            <a:ext cx="2458075" cy="933976"/>
            <a:chOff x="166125" y="1764888"/>
            <a:chExt cx="2458075" cy="933976"/>
          </a:xfrm>
        </p:grpSpPr>
        <p:sp>
          <p:nvSpPr>
            <p:cNvPr id="369" name="Google Shape;369;p40"/>
            <p:cNvSpPr/>
            <p:nvPr/>
          </p:nvSpPr>
          <p:spPr>
            <a:xfrm>
              <a:off x="166125" y="1764888"/>
              <a:ext cx="2457900" cy="6408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Supervised Learning Transformation</a:t>
              </a:r>
              <a:endParaRPr sz="1700">
                <a:solidFill>
                  <a:schemeClr val="dk1"/>
                </a:solidFill>
                <a:latin typeface="Poppins SemiBold"/>
                <a:ea typeface="Poppins SemiBold"/>
                <a:cs typeface="Poppins SemiBold"/>
                <a:sym typeface="Poppins SemiBold"/>
              </a:endParaRPr>
            </a:p>
          </p:txBody>
        </p:sp>
        <p:sp>
          <p:nvSpPr>
            <p:cNvPr id="370" name="Google Shape;370;p40"/>
            <p:cNvSpPr txBox="1"/>
            <p:nvPr/>
          </p:nvSpPr>
          <p:spPr>
            <a:xfrm>
              <a:off x="719800" y="2329564"/>
              <a:ext cx="1904400" cy="369300"/>
            </a:xfrm>
            <a:prstGeom prst="rect">
              <a:avLst/>
            </a:prstGeom>
            <a:noFill/>
            <a:ln>
              <a:noFill/>
            </a:ln>
          </p:spPr>
          <p:txBody>
            <a:bodyPr spcFirstLastPara="1" wrap="square" lIns="91425" tIns="91425" rIns="91425" bIns="91425" anchor="t" anchorCtr="0">
              <a:noAutofit/>
            </a:bodyPr>
            <a:lstStyle/>
            <a:p>
              <a:pPr marL="0" marR="0" lvl="0" indent="0" algn="r" rtl="0">
                <a:lnSpc>
                  <a:spcPct val="115000"/>
                </a:lnSpc>
                <a:spcBef>
                  <a:spcPts val="0"/>
                </a:spcBef>
                <a:spcAft>
                  <a:spcPts val="0"/>
                </a:spcAft>
                <a:buNone/>
              </a:pPr>
              <a:r>
                <a:rPr lang="en" sz="1200">
                  <a:solidFill>
                    <a:schemeClr val="dk1"/>
                  </a:solidFill>
                  <a:latin typeface="Livvic"/>
                  <a:ea typeface="Livvic"/>
                  <a:cs typeface="Livvic"/>
                  <a:sym typeface="Livvic"/>
                </a:rPr>
                <a:t>series_to_supervised()</a:t>
              </a:r>
              <a:endParaRPr sz="1200">
                <a:solidFill>
                  <a:schemeClr val="dk1"/>
                </a:solidFill>
                <a:latin typeface="Livvic"/>
                <a:ea typeface="Livvic"/>
                <a:cs typeface="Livvic"/>
                <a:sym typeface="Livvic"/>
              </a:endParaRPr>
            </a:p>
          </p:txBody>
        </p:sp>
      </p:grpSp>
      <p:grpSp>
        <p:nvGrpSpPr>
          <p:cNvPr id="371" name="Google Shape;371;p40"/>
          <p:cNvGrpSpPr/>
          <p:nvPr/>
        </p:nvGrpSpPr>
        <p:grpSpPr>
          <a:xfrm>
            <a:off x="6706812" y="2204351"/>
            <a:ext cx="1904400" cy="1077491"/>
            <a:chOff x="6339975" y="2189701"/>
            <a:chExt cx="1904400" cy="1077491"/>
          </a:xfrm>
        </p:grpSpPr>
        <p:sp>
          <p:nvSpPr>
            <p:cNvPr id="372" name="Google Shape;372;p40"/>
            <p:cNvSpPr/>
            <p:nvPr/>
          </p:nvSpPr>
          <p:spPr>
            <a:xfrm>
              <a:off x="6339975" y="2189701"/>
              <a:ext cx="1904400" cy="630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Build and Train the Model</a:t>
              </a:r>
              <a:endParaRPr sz="1700">
                <a:solidFill>
                  <a:schemeClr val="dk1"/>
                </a:solidFill>
                <a:latin typeface="Poppins SemiBold"/>
                <a:ea typeface="Poppins SemiBold"/>
                <a:cs typeface="Poppins SemiBold"/>
                <a:sym typeface="Poppins SemiBold"/>
              </a:endParaRPr>
            </a:p>
          </p:txBody>
        </p:sp>
        <p:sp>
          <p:nvSpPr>
            <p:cNvPr id="373" name="Google Shape;373;p40"/>
            <p:cNvSpPr txBox="1"/>
            <p:nvPr/>
          </p:nvSpPr>
          <p:spPr>
            <a:xfrm>
              <a:off x="6339975" y="2743993"/>
              <a:ext cx="1904400" cy="5232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Livvic"/>
                  <a:ea typeface="Livvic"/>
                  <a:cs typeface="Livvic"/>
                  <a:sym typeface="Livvic"/>
                </a:rPr>
                <a:t>Loss: MAE</a:t>
              </a:r>
              <a:endParaRPr sz="1200">
                <a:solidFill>
                  <a:schemeClr val="dk1"/>
                </a:solidFill>
                <a:latin typeface="Livvic"/>
                <a:ea typeface="Livvic"/>
                <a:cs typeface="Livvic"/>
                <a:sym typeface="Livvic"/>
              </a:endParaRPr>
            </a:p>
            <a:p>
              <a:pPr marL="0" marR="0" lvl="0" indent="0" algn="l" rtl="0">
                <a:spcBef>
                  <a:spcPts val="0"/>
                </a:spcBef>
                <a:spcAft>
                  <a:spcPts val="0"/>
                </a:spcAft>
                <a:buNone/>
              </a:pPr>
              <a:r>
                <a:rPr lang="en" sz="1200">
                  <a:solidFill>
                    <a:schemeClr val="dk1"/>
                  </a:solidFill>
                  <a:latin typeface="Livvic"/>
                  <a:ea typeface="Livvic"/>
                  <a:cs typeface="Livvic"/>
                  <a:sym typeface="Livvic"/>
                </a:rPr>
                <a:t>Dense</a:t>
              </a:r>
              <a:endParaRPr sz="1200">
                <a:solidFill>
                  <a:schemeClr val="dk1"/>
                </a:solidFill>
                <a:latin typeface="Livvic"/>
                <a:ea typeface="Livvic"/>
                <a:cs typeface="Livvic"/>
                <a:sym typeface="Livvic"/>
              </a:endParaRPr>
            </a:p>
          </p:txBody>
        </p:sp>
      </p:grpSp>
      <p:sp>
        <p:nvSpPr>
          <p:cNvPr id="374" name="Google Shape;374;p40"/>
          <p:cNvSpPr/>
          <p:nvPr/>
        </p:nvSpPr>
        <p:spPr>
          <a:xfrm>
            <a:off x="3757714" y="3765177"/>
            <a:ext cx="587400" cy="58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Raleway"/>
                <a:ea typeface="Raleway"/>
                <a:cs typeface="Raleway"/>
                <a:sym typeface="Raleway"/>
              </a:rPr>
              <a:t>S</a:t>
            </a:r>
            <a:endParaRPr sz="2500" b="1">
              <a:solidFill>
                <a:schemeClr val="lt1"/>
              </a:solidFill>
              <a:latin typeface="Raleway"/>
              <a:ea typeface="Raleway"/>
              <a:cs typeface="Raleway"/>
              <a:sym typeface="Raleway"/>
            </a:endParaRPr>
          </a:p>
        </p:txBody>
      </p:sp>
      <p:sp>
        <p:nvSpPr>
          <p:cNvPr id="375" name="Google Shape;375;p40"/>
          <p:cNvSpPr/>
          <p:nvPr/>
        </p:nvSpPr>
        <p:spPr>
          <a:xfrm>
            <a:off x="5532012" y="3765177"/>
            <a:ext cx="587400" cy="587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lt1"/>
                </a:solidFill>
                <a:latin typeface="Raleway"/>
                <a:ea typeface="Raleway"/>
                <a:cs typeface="Raleway"/>
                <a:sym typeface="Raleway"/>
              </a:rPr>
              <a:t>E</a:t>
            </a:r>
            <a:endParaRPr sz="2500" b="1">
              <a:solidFill>
                <a:schemeClr val="lt1"/>
              </a:solidFill>
              <a:latin typeface="Raleway"/>
              <a:ea typeface="Raleway"/>
              <a:cs typeface="Raleway"/>
              <a:sym typeface="Raleway"/>
            </a:endParaRPr>
          </a:p>
        </p:txBody>
      </p:sp>
      <p:grpSp>
        <p:nvGrpSpPr>
          <p:cNvPr id="376" name="Google Shape;376;p40"/>
          <p:cNvGrpSpPr/>
          <p:nvPr/>
        </p:nvGrpSpPr>
        <p:grpSpPr>
          <a:xfrm>
            <a:off x="1250913" y="3341938"/>
            <a:ext cx="2277600" cy="1147671"/>
            <a:chOff x="422900" y="3095013"/>
            <a:chExt cx="2277600" cy="1147671"/>
          </a:xfrm>
        </p:grpSpPr>
        <p:sp>
          <p:nvSpPr>
            <p:cNvPr id="377" name="Google Shape;377;p40"/>
            <p:cNvSpPr/>
            <p:nvPr/>
          </p:nvSpPr>
          <p:spPr>
            <a:xfrm>
              <a:off x="422900" y="3095013"/>
              <a:ext cx="2277600" cy="700500"/>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Input and Output Matrix Split</a:t>
              </a:r>
              <a:endParaRPr sz="1700">
                <a:solidFill>
                  <a:schemeClr val="dk1"/>
                </a:solidFill>
                <a:latin typeface="Poppins SemiBold"/>
                <a:ea typeface="Poppins SemiBold"/>
                <a:cs typeface="Poppins SemiBold"/>
                <a:sym typeface="Poppins SemiBold"/>
              </a:endParaRPr>
            </a:p>
          </p:txBody>
        </p:sp>
        <p:sp>
          <p:nvSpPr>
            <p:cNvPr id="378" name="Google Shape;378;p40"/>
            <p:cNvSpPr txBox="1"/>
            <p:nvPr/>
          </p:nvSpPr>
          <p:spPr>
            <a:xfrm>
              <a:off x="796002" y="3719483"/>
              <a:ext cx="1904400" cy="523200"/>
            </a:xfrm>
            <a:prstGeom prst="rect">
              <a:avLst/>
            </a:prstGeom>
            <a:noFill/>
            <a:ln>
              <a:noFill/>
            </a:ln>
          </p:spPr>
          <p:txBody>
            <a:bodyPr spcFirstLastPara="1" wrap="square" lIns="91425" tIns="91425" rIns="91425" bIns="91425" anchor="t" anchorCtr="0">
              <a:noAutofit/>
            </a:bodyPr>
            <a:lstStyle/>
            <a:p>
              <a:pPr marL="0" marR="0" lvl="0" indent="0" algn="r" rtl="0">
                <a:spcBef>
                  <a:spcPts val="0"/>
                </a:spcBef>
                <a:spcAft>
                  <a:spcPts val="0"/>
                </a:spcAft>
                <a:buNone/>
              </a:pPr>
              <a:r>
                <a:rPr lang="en" sz="1200">
                  <a:solidFill>
                    <a:schemeClr val="dk1"/>
                  </a:solidFill>
                  <a:latin typeface="Livvic"/>
                  <a:ea typeface="Livvic"/>
                  <a:cs typeface="Livvic"/>
                  <a:sym typeface="Livvic"/>
                </a:rPr>
                <a:t>Input: X</a:t>
              </a:r>
              <a:endParaRPr sz="1200">
                <a:solidFill>
                  <a:schemeClr val="dk1"/>
                </a:solidFill>
                <a:latin typeface="Livvic"/>
                <a:ea typeface="Livvic"/>
                <a:cs typeface="Livvic"/>
                <a:sym typeface="Livvic"/>
              </a:endParaRPr>
            </a:p>
            <a:p>
              <a:pPr marL="0" marR="0" lvl="0" indent="0" algn="r" rtl="0">
                <a:spcBef>
                  <a:spcPts val="0"/>
                </a:spcBef>
                <a:spcAft>
                  <a:spcPts val="0"/>
                </a:spcAft>
                <a:buNone/>
              </a:pPr>
              <a:r>
                <a:rPr lang="en" sz="1200">
                  <a:solidFill>
                    <a:schemeClr val="dk1"/>
                  </a:solidFill>
                  <a:latin typeface="Livvic"/>
                  <a:ea typeface="Livvic"/>
                  <a:cs typeface="Livvic"/>
                  <a:sym typeface="Livvic"/>
                </a:rPr>
                <a:t>Output: Y</a:t>
              </a:r>
              <a:endParaRPr sz="1200">
                <a:solidFill>
                  <a:schemeClr val="dk1"/>
                </a:solidFill>
                <a:latin typeface="Livvic"/>
                <a:ea typeface="Livvic"/>
                <a:cs typeface="Livvic"/>
                <a:sym typeface="Livvic"/>
              </a:endParaRPr>
            </a:p>
          </p:txBody>
        </p:sp>
      </p:grpSp>
      <p:grpSp>
        <p:nvGrpSpPr>
          <p:cNvPr id="379" name="Google Shape;379;p40"/>
          <p:cNvGrpSpPr/>
          <p:nvPr/>
        </p:nvGrpSpPr>
        <p:grpSpPr>
          <a:xfrm>
            <a:off x="6119413" y="3535750"/>
            <a:ext cx="2199475" cy="760050"/>
            <a:chOff x="6224475" y="3668625"/>
            <a:chExt cx="2199475" cy="760050"/>
          </a:xfrm>
        </p:grpSpPr>
        <p:sp>
          <p:nvSpPr>
            <p:cNvPr id="380" name="Google Shape;380;p40"/>
            <p:cNvSpPr/>
            <p:nvPr/>
          </p:nvSpPr>
          <p:spPr>
            <a:xfrm>
              <a:off x="6224475" y="3668625"/>
              <a:ext cx="2199300" cy="4581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1600"/>
                <a:buFont typeface="Arial"/>
                <a:buNone/>
              </a:pPr>
              <a:r>
                <a:rPr lang="en" sz="1700">
                  <a:solidFill>
                    <a:schemeClr val="dk1"/>
                  </a:solidFill>
                  <a:latin typeface="Poppins SemiBold"/>
                  <a:ea typeface="Poppins SemiBold"/>
                  <a:cs typeface="Poppins SemiBold"/>
                  <a:sym typeface="Poppins SemiBold"/>
                </a:rPr>
                <a:t>Model Evaluation</a:t>
              </a:r>
              <a:endParaRPr sz="1700">
                <a:solidFill>
                  <a:schemeClr val="dk1"/>
                </a:solidFill>
                <a:latin typeface="Poppins SemiBold"/>
                <a:ea typeface="Poppins SemiBold"/>
                <a:cs typeface="Poppins SemiBold"/>
                <a:sym typeface="Poppins SemiBold"/>
              </a:endParaRPr>
            </a:p>
          </p:txBody>
        </p:sp>
        <p:sp>
          <p:nvSpPr>
            <p:cNvPr id="381" name="Google Shape;381;p40"/>
            <p:cNvSpPr txBox="1"/>
            <p:nvPr/>
          </p:nvSpPr>
          <p:spPr>
            <a:xfrm>
              <a:off x="6224650" y="4059375"/>
              <a:ext cx="2199300" cy="3693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None/>
              </a:pPr>
              <a:r>
                <a:rPr lang="en" sz="1200">
                  <a:solidFill>
                    <a:schemeClr val="dk1"/>
                  </a:solidFill>
                  <a:latin typeface="Livvic"/>
                  <a:ea typeface="Livvic"/>
                  <a:cs typeface="Livvic"/>
                  <a:sym typeface="Livvic"/>
                </a:rPr>
                <a:t>Yhat</a:t>
              </a:r>
              <a:endParaRPr sz="1200">
                <a:solidFill>
                  <a:schemeClr val="dk1"/>
                </a:solidFill>
                <a:latin typeface="Livvic"/>
                <a:ea typeface="Livvic"/>
                <a:cs typeface="Livvic"/>
                <a:sym typeface="Livvic"/>
              </a:endParaRPr>
            </a:p>
          </p:txBody>
        </p:sp>
      </p:grpSp>
      <p:sp>
        <p:nvSpPr>
          <p:cNvPr id="382" name="Google Shape;382;p40"/>
          <p:cNvSpPr/>
          <p:nvPr/>
        </p:nvSpPr>
        <p:spPr>
          <a:xfrm>
            <a:off x="3757714" y="3622077"/>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3</a:t>
            </a:r>
            <a:endParaRPr sz="2500" b="1">
              <a:solidFill>
                <a:schemeClr val="dk1"/>
              </a:solidFill>
              <a:latin typeface="Raleway"/>
              <a:ea typeface="Raleway"/>
              <a:cs typeface="Raleway"/>
              <a:sym typeface="Raleway"/>
            </a:endParaRPr>
          </a:p>
        </p:txBody>
      </p:sp>
      <p:sp>
        <p:nvSpPr>
          <p:cNvPr id="383" name="Google Shape;383;p40"/>
          <p:cNvSpPr/>
          <p:nvPr/>
        </p:nvSpPr>
        <p:spPr>
          <a:xfrm>
            <a:off x="5250687" y="3622065"/>
            <a:ext cx="587400" cy="587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101"/>
              <a:buFont typeface="Arial"/>
              <a:buNone/>
            </a:pPr>
            <a:r>
              <a:rPr lang="en" sz="2500" b="1">
                <a:solidFill>
                  <a:schemeClr val="dk1"/>
                </a:solidFill>
                <a:latin typeface="Raleway"/>
                <a:ea typeface="Raleway"/>
                <a:cs typeface="Raleway"/>
                <a:sym typeface="Raleway"/>
              </a:rPr>
              <a:t>6</a:t>
            </a:r>
            <a:endParaRPr sz="2500" b="1">
              <a:solidFill>
                <a:schemeClr val="dk1"/>
              </a:solidFill>
              <a:latin typeface="Raleway"/>
              <a:ea typeface="Raleway"/>
              <a:cs typeface="Raleway"/>
              <a:sym typeface="Raleway"/>
            </a:endParaRPr>
          </a:p>
        </p:txBody>
      </p:sp>
      <p:sp>
        <p:nvSpPr>
          <p:cNvPr id="384" name="Google Shape;384;p40"/>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390" name="Google Shape;390;p41"/>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Step 1: Feature Normalization</a:t>
            </a:r>
            <a:endParaRPr sz="2900"/>
          </a:p>
        </p:txBody>
      </p:sp>
      <p:sp>
        <p:nvSpPr>
          <p:cNvPr id="391" name="Google Shape;391;p41"/>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pic>
        <p:nvPicPr>
          <p:cNvPr id="392" name="Google Shape;392;p41"/>
          <p:cNvPicPr preferRelativeResize="0"/>
          <p:nvPr/>
        </p:nvPicPr>
        <p:blipFill>
          <a:blip r:embed="rId3">
            <a:alphaModFix/>
          </a:blip>
          <a:stretch>
            <a:fillRect/>
          </a:stretch>
        </p:blipFill>
        <p:spPr>
          <a:xfrm>
            <a:off x="719997" y="2714547"/>
            <a:ext cx="4293251" cy="1294800"/>
          </a:xfrm>
          <a:prstGeom prst="rect">
            <a:avLst/>
          </a:prstGeom>
          <a:noFill/>
          <a:ln w="9525" cap="flat" cmpd="sng">
            <a:solidFill>
              <a:schemeClr val="dk1"/>
            </a:solidFill>
            <a:prstDash val="solid"/>
            <a:round/>
            <a:headEnd type="none" w="sm" len="sm"/>
            <a:tailEnd type="none" w="sm" len="sm"/>
          </a:ln>
        </p:spPr>
      </p:pic>
      <p:grpSp>
        <p:nvGrpSpPr>
          <p:cNvPr id="393" name="Google Shape;393;p41"/>
          <p:cNvGrpSpPr/>
          <p:nvPr/>
        </p:nvGrpSpPr>
        <p:grpSpPr>
          <a:xfrm>
            <a:off x="720000" y="1564975"/>
            <a:ext cx="4083262" cy="718009"/>
            <a:chOff x="720000" y="1257100"/>
            <a:chExt cx="4083262" cy="718009"/>
          </a:xfrm>
        </p:grpSpPr>
        <p:sp>
          <p:nvSpPr>
            <p:cNvPr id="394" name="Google Shape;394;p41"/>
            <p:cNvSpPr/>
            <p:nvPr/>
          </p:nvSpPr>
          <p:spPr>
            <a:xfrm>
              <a:off x="2155031" y="1599509"/>
              <a:ext cx="1213200" cy="3756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100">
                  <a:solidFill>
                    <a:schemeClr val="dk1"/>
                  </a:solidFill>
                  <a:latin typeface="Poppins SemiBold"/>
                  <a:ea typeface="Poppins SemiBold"/>
                  <a:cs typeface="Poppins SemiBold"/>
                  <a:sym typeface="Poppins SemiBold"/>
                </a:rPr>
                <a:t>Calculate Max</a:t>
              </a:r>
              <a:endParaRPr sz="1100">
                <a:solidFill>
                  <a:schemeClr val="dk1"/>
                </a:solidFill>
                <a:latin typeface="Poppins SemiBold"/>
                <a:ea typeface="Poppins SemiBold"/>
                <a:cs typeface="Poppins SemiBold"/>
                <a:sym typeface="Poppins SemiBold"/>
              </a:endParaRPr>
            </a:p>
            <a:p>
              <a:pPr marL="0" marR="0" lvl="0" indent="0" algn="ctr" rtl="0">
                <a:spcBef>
                  <a:spcPts val="0"/>
                </a:spcBef>
                <a:spcAft>
                  <a:spcPts val="0"/>
                </a:spcAft>
                <a:buNone/>
              </a:pPr>
              <a:r>
                <a:rPr lang="en" sz="1100">
                  <a:solidFill>
                    <a:schemeClr val="dk1"/>
                  </a:solidFill>
                  <a:latin typeface="Poppins SemiBold"/>
                  <a:ea typeface="Poppins SemiBold"/>
                  <a:cs typeface="Poppins SemiBold"/>
                  <a:sym typeface="Poppins SemiBold"/>
                </a:rPr>
                <a:t>and Min</a:t>
              </a:r>
              <a:endParaRPr sz="1100">
                <a:solidFill>
                  <a:schemeClr val="dk1"/>
                </a:solidFill>
                <a:latin typeface="Poppins SemiBold"/>
                <a:ea typeface="Poppins SemiBold"/>
                <a:cs typeface="Poppins SemiBold"/>
                <a:sym typeface="Poppins SemiBold"/>
              </a:endParaRPr>
            </a:p>
          </p:txBody>
        </p:sp>
        <p:sp>
          <p:nvSpPr>
            <p:cNvPr id="395" name="Google Shape;395;p41"/>
            <p:cNvSpPr/>
            <p:nvPr/>
          </p:nvSpPr>
          <p:spPr>
            <a:xfrm>
              <a:off x="3590062" y="1599509"/>
              <a:ext cx="1213200" cy="3756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300">
                  <a:solidFill>
                    <a:schemeClr val="dk1"/>
                  </a:solidFill>
                  <a:latin typeface="Poppins SemiBold"/>
                  <a:ea typeface="Poppins SemiBold"/>
                  <a:cs typeface="Poppins SemiBold"/>
                  <a:sym typeface="Poppins SemiBold"/>
                </a:rPr>
                <a:t>Data </a:t>
              </a:r>
              <a:r>
                <a:rPr lang="en" sz="1200">
                  <a:solidFill>
                    <a:schemeClr val="dk1"/>
                  </a:solidFill>
                  <a:latin typeface="Poppins SemiBold"/>
                  <a:ea typeface="Poppins SemiBold"/>
                  <a:cs typeface="Poppins SemiBold"/>
                  <a:sym typeface="Poppins SemiBold"/>
                </a:rPr>
                <a:t>Scaling</a:t>
              </a:r>
              <a:endParaRPr sz="1200">
                <a:solidFill>
                  <a:schemeClr val="dk1"/>
                </a:solidFill>
                <a:latin typeface="Poppins SemiBold"/>
                <a:ea typeface="Poppins SemiBold"/>
                <a:cs typeface="Poppins SemiBold"/>
                <a:sym typeface="Poppins SemiBold"/>
              </a:endParaRPr>
            </a:p>
          </p:txBody>
        </p:sp>
        <p:sp>
          <p:nvSpPr>
            <p:cNvPr id="396" name="Google Shape;396;p41"/>
            <p:cNvSpPr/>
            <p:nvPr/>
          </p:nvSpPr>
          <p:spPr>
            <a:xfrm>
              <a:off x="720000" y="1599509"/>
              <a:ext cx="1213200" cy="3756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300">
                  <a:solidFill>
                    <a:schemeClr val="dk1"/>
                  </a:solidFill>
                  <a:latin typeface="Poppins SemiBold"/>
                  <a:ea typeface="Poppins SemiBold"/>
                  <a:cs typeface="Poppins SemiBold"/>
                  <a:sym typeface="Poppins SemiBold"/>
                </a:rPr>
                <a:t>Data Fitting</a:t>
              </a:r>
              <a:endParaRPr sz="1300">
                <a:solidFill>
                  <a:schemeClr val="dk1"/>
                </a:solidFill>
                <a:latin typeface="Poppins SemiBold"/>
                <a:ea typeface="Poppins SemiBold"/>
                <a:cs typeface="Poppins SemiBold"/>
                <a:sym typeface="Poppins SemiBold"/>
              </a:endParaRPr>
            </a:p>
          </p:txBody>
        </p:sp>
        <p:cxnSp>
          <p:nvCxnSpPr>
            <p:cNvPr id="397" name="Google Shape;397;p41"/>
            <p:cNvCxnSpPr>
              <a:stCxn id="396" idx="3"/>
              <a:endCxn id="394" idx="1"/>
            </p:cNvCxnSpPr>
            <p:nvPr/>
          </p:nvCxnSpPr>
          <p:spPr>
            <a:xfrm>
              <a:off x="1933200" y="1787309"/>
              <a:ext cx="221700" cy="600"/>
            </a:xfrm>
            <a:prstGeom prst="bentConnector3">
              <a:avLst>
                <a:gd name="adj1" fmla="val 50017"/>
              </a:avLst>
            </a:prstGeom>
            <a:noFill/>
            <a:ln w="9525" cap="flat" cmpd="sng">
              <a:solidFill>
                <a:schemeClr val="dk1"/>
              </a:solidFill>
              <a:prstDash val="solid"/>
              <a:round/>
              <a:headEnd type="none" w="med" len="med"/>
              <a:tailEnd type="none" w="med" len="med"/>
            </a:ln>
          </p:spPr>
        </p:cxnSp>
        <p:cxnSp>
          <p:nvCxnSpPr>
            <p:cNvPr id="398" name="Google Shape;398;p41"/>
            <p:cNvCxnSpPr>
              <a:stCxn id="394" idx="3"/>
              <a:endCxn id="395" idx="1"/>
            </p:cNvCxnSpPr>
            <p:nvPr/>
          </p:nvCxnSpPr>
          <p:spPr>
            <a:xfrm>
              <a:off x="3368231" y="1787309"/>
              <a:ext cx="221700" cy="600"/>
            </a:xfrm>
            <a:prstGeom prst="bentConnector3">
              <a:avLst>
                <a:gd name="adj1" fmla="val 50017"/>
              </a:avLst>
            </a:prstGeom>
            <a:noFill/>
            <a:ln w="9525" cap="flat" cmpd="sng">
              <a:solidFill>
                <a:schemeClr val="dk1"/>
              </a:solidFill>
              <a:prstDash val="solid"/>
              <a:round/>
              <a:headEnd type="none" w="med" len="med"/>
              <a:tailEnd type="none" w="med" len="med"/>
            </a:ln>
          </p:spPr>
        </p:cxnSp>
        <p:sp>
          <p:nvSpPr>
            <p:cNvPr id="399" name="Google Shape;399;p41"/>
            <p:cNvSpPr/>
            <p:nvPr/>
          </p:nvSpPr>
          <p:spPr>
            <a:xfrm>
              <a:off x="1215635" y="1257100"/>
              <a:ext cx="221700" cy="24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SemiBold"/>
                  <a:ea typeface="Poppins SemiBold"/>
                  <a:cs typeface="Poppins SemiBold"/>
                  <a:sym typeface="Poppins SemiBold"/>
                </a:rPr>
                <a:t>1</a:t>
              </a:r>
              <a:endParaRPr sz="1200">
                <a:solidFill>
                  <a:schemeClr val="dk1"/>
                </a:solidFill>
                <a:latin typeface="Poppins SemiBold"/>
                <a:ea typeface="Poppins SemiBold"/>
                <a:cs typeface="Poppins SemiBold"/>
                <a:sym typeface="Poppins SemiBold"/>
              </a:endParaRPr>
            </a:p>
          </p:txBody>
        </p:sp>
        <p:sp>
          <p:nvSpPr>
            <p:cNvPr id="400" name="Google Shape;400;p41"/>
            <p:cNvSpPr/>
            <p:nvPr/>
          </p:nvSpPr>
          <p:spPr>
            <a:xfrm>
              <a:off x="2650666" y="1257100"/>
              <a:ext cx="221700" cy="24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SemiBold"/>
                  <a:ea typeface="Poppins SemiBold"/>
                  <a:cs typeface="Poppins SemiBold"/>
                  <a:sym typeface="Poppins SemiBold"/>
                </a:rPr>
                <a:t>2</a:t>
              </a:r>
              <a:endParaRPr sz="1200">
                <a:solidFill>
                  <a:schemeClr val="dk1"/>
                </a:solidFill>
                <a:latin typeface="Poppins SemiBold"/>
                <a:ea typeface="Poppins SemiBold"/>
                <a:cs typeface="Poppins SemiBold"/>
                <a:sym typeface="Poppins SemiBold"/>
              </a:endParaRPr>
            </a:p>
          </p:txBody>
        </p:sp>
        <p:sp>
          <p:nvSpPr>
            <p:cNvPr id="401" name="Google Shape;401;p41"/>
            <p:cNvSpPr/>
            <p:nvPr/>
          </p:nvSpPr>
          <p:spPr>
            <a:xfrm>
              <a:off x="4085697" y="1257100"/>
              <a:ext cx="221700" cy="2424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SemiBold"/>
                  <a:ea typeface="Poppins SemiBold"/>
                  <a:cs typeface="Poppins SemiBold"/>
                  <a:sym typeface="Poppins SemiBold"/>
                </a:rPr>
                <a:t>3</a:t>
              </a:r>
              <a:endParaRPr sz="1200">
                <a:solidFill>
                  <a:schemeClr val="dk1"/>
                </a:solidFill>
                <a:latin typeface="Poppins SemiBold"/>
                <a:ea typeface="Poppins SemiBold"/>
                <a:cs typeface="Poppins SemiBold"/>
                <a:sym typeface="Poppins SemiBold"/>
              </a:endParaRPr>
            </a:p>
          </p:txBody>
        </p:sp>
        <p:cxnSp>
          <p:nvCxnSpPr>
            <p:cNvPr id="402" name="Google Shape;402;p41"/>
            <p:cNvCxnSpPr>
              <a:stCxn id="399" idx="2"/>
              <a:endCxn id="396" idx="0"/>
            </p:cNvCxnSpPr>
            <p:nvPr/>
          </p:nvCxnSpPr>
          <p:spPr>
            <a:xfrm>
              <a:off x="1326485" y="1499500"/>
              <a:ext cx="0" cy="99900"/>
            </a:xfrm>
            <a:prstGeom prst="straightConnector1">
              <a:avLst/>
            </a:prstGeom>
            <a:noFill/>
            <a:ln w="9525" cap="flat" cmpd="sng">
              <a:solidFill>
                <a:schemeClr val="dk1"/>
              </a:solidFill>
              <a:prstDash val="solid"/>
              <a:round/>
              <a:headEnd type="none" w="med" len="med"/>
              <a:tailEnd type="none" w="med" len="med"/>
            </a:ln>
          </p:spPr>
        </p:cxnSp>
        <p:cxnSp>
          <p:nvCxnSpPr>
            <p:cNvPr id="403" name="Google Shape;403;p41"/>
            <p:cNvCxnSpPr>
              <a:stCxn id="400" idx="2"/>
              <a:endCxn id="394" idx="0"/>
            </p:cNvCxnSpPr>
            <p:nvPr/>
          </p:nvCxnSpPr>
          <p:spPr>
            <a:xfrm>
              <a:off x="2761516" y="1499500"/>
              <a:ext cx="0" cy="99900"/>
            </a:xfrm>
            <a:prstGeom prst="straightConnector1">
              <a:avLst/>
            </a:prstGeom>
            <a:noFill/>
            <a:ln w="9525" cap="flat" cmpd="sng">
              <a:solidFill>
                <a:schemeClr val="dk1"/>
              </a:solidFill>
              <a:prstDash val="solid"/>
              <a:round/>
              <a:headEnd type="none" w="med" len="med"/>
              <a:tailEnd type="none" w="med" len="med"/>
            </a:ln>
          </p:spPr>
        </p:cxnSp>
        <p:cxnSp>
          <p:nvCxnSpPr>
            <p:cNvPr id="404" name="Google Shape;404;p41"/>
            <p:cNvCxnSpPr>
              <a:stCxn id="401" idx="2"/>
              <a:endCxn id="395" idx="0"/>
            </p:cNvCxnSpPr>
            <p:nvPr/>
          </p:nvCxnSpPr>
          <p:spPr>
            <a:xfrm>
              <a:off x="4196547" y="1499500"/>
              <a:ext cx="0" cy="99900"/>
            </a:xfrm>
            <a:prstGeom prst="straightConnector1">
              <a:avLst/>
            </a:prstGeom>
            <a:noFill/>
            <a:ln w="9525" cap="flat" cmpd="sng">
              <a:solidFill>
                <a:schemeClr val="dk1"/>
              </a:solidFill>
              <a:prstDash val="solid"/>
              <a:round/>
              <a:headEnd type="none" w="med" len="med"/>
              <a:tailEnd type="none" w="med" len="med"/>
            </a:ln>
          </p:spPr>
        </p:cxnSp>
      </p:grpSp>
      <p:pic>
        <p:nvPicPr>
          <p:cNvPr id="405" name="Google Shape;405;p41"/>
          <p:cNvPicPr preferRelativeResize="0"/>
          <p:nvPr/>
        </p:nvPicPr>
        <p:blipFill>
          <a:blip r:embed="rId4">
            <a:alphaModFix/>
          </a:blip>
          <a:stretch>
            <a:fillRect/>
          </a:stretch>
        </p:blipFill>
        <p:spPr>
          <a:xfrm>
            <a:off x="5511987" y="3227738"/>
            <a:ext cx="2576751" cy="1232600"/>
          </a:xfrm>
          <a:prstGeom prst="rect">
            <a:avLst/>
          </a:prstGeom>
          <a:noFill/>
          <a:ln w="9525" cap="flat" cmpd="sng">
            <a:solidFill>
              <a:schemeClr val="dk1"/>
            </a:solidFill>
            <a:prstDash val="solid"/>
            <a:round/>
            <a:headEnd type="none" w="sm" len="sm"/>
            <a:tailEnd type="none" w="sm" len="sm"/>
          </a:ln>
        </p:spPr>
      </p:pic>
      <p:grpSp>
        <p:nvGrpSpPr>
          <p:cNvPr id="406" name="Google Shape;406;p41"/>
          <p:cNvGrpSpPr/>
          <p:nvPr/>
        </p:nvGrpSpPr>
        <p:grpSpPr>
          <a:xfrm>
            <a:off x="5176725" y="1133400"/>
            <a:ext cx="3247400" cy="1930651"/>
            <a:chOff x="5176725" y="1057200"/>
            <a:chExt cx="3247400" cy="1930651"/>
          </a:xfrm>
        </p:grpSpPr>
        <p:pic>
          <p:nvPicPr>
            <p:cNvPr id="407" name="Google Shape;407;p41"/>
            <p:cNvPicPr preferRelativeResize="0"/>
            <p:nvPr/>
          </p:nvPicPr>
          <p:blipFill>
            <a:blip r:embed="rId5">
              <a:alphaModFix/>
            </a:blip>
            <a:stretch>
              <a:fillRect/>
            </a:stretch>
          </p:blipFill>
          <p:spPr>
            <a:xfrm>
              <a:off x="5176725" y="1057200"/>
              <a:ext cx="3247274" cy="1930651"/>
            </a:xfrm>
            <a:prstGeom prst="rect">
              <a:avLst/>
            </a:prstGeom>
            <a:noFill/>
            <a:ln>
              <a:noFill/>
            </a:ln>
          </p:spPr>
        </p:pic>
        <p:sp>
          <p:nvSpPr>
            <p:cNvPr id="408" name="Google Shape;408;p41"/>
            <p:cNvSpPr/>
            <p:nvPr/>
          </p:nvSpPr>
          <p:spPr>
            <a:xfrm>
              <a:off x="5725025" y="1353550"/>
              <a:ext cx="2699100" cy="1483800"/>
            </a:xfrm>
            <a:prstGeom prst="rect">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grpSp>
      <p:cxnSp>
        <p:nvCxnSpPr>
          <p:cNvPr id="409" name="Google Shape;409;p41"/>
          <p:cNvCxnSpPr>
            <a:stCxn id="408" idx="2"/>
            <a:endCxn id="405" idx="0"/>
          </p:cNvCxnSpPr>
          <p:nvPr/>
        </p:nvCxnSpPr>
        <p:spPr>
          <a:xfrm flipH="1">
            <a:off x="6800375" y="2913550"/>
            <a:ext cx="274200" cy="3141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42"/>
          <p:cNvPicPr preferRelativeResize="0"/>
          <p:nvPr/>
        </p:nvPicPr>
        <p:blipFill>
          <a:blip r:embed="rId3">
            <a:alphaModFix/>
          </a:blip>
          <a:stretch>
            <a:fillRect/>
          </a:stretch>
        </p:blipFill>
        <p:spPr>
          <a:xfrm>
            <a:off x="741750" y="1133400"/>
            <a:ext cx="3593743" cy="3338225"/>
          </a:xfrm>
          <a:prstGeom prst="rect">
            <a:avLst/>
          </a:prstGeom>
          <a:noFill/>
          <a:ln w="9525" cap="flat" cmpd="sng">
            <a:solidFill>
              <a:schemeClr val="dk1"/>
            </a:solidFill>
            <a:prstDash val="solid"/>
            <a:round/>
            <a:headEnd type="none" w="sm" len="sm"/>
            <a:tailEnd type="none" w="sm" len="sm"/>
          </a:ln>
        </p:spPr>
      </p:pic>
      <p:sp>
        <p:nvSpPr>
          <p:cNvPr id="415" name="Google Shape;415;p42"/>
          <p:cNvSpPr/>
          <p:nvPr/>
        </p:nvSpPr>
        <p:spPr>
          <a:xfrm>
            <a:off x="955675" y="1927675"/>
            <a:ext cx="3129600" cy="3327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16" name="Google Shape;416;p42"/>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417" name="Google Shape;417;p42"/>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Step 2: Supervised Learning Transformation</a:t>
            </a:r>
            <a:endParaRPr sz="2600"/>
          </a:p>
        </p:txBody>
      </p:sp>
      <p:sp>
        <p:nvSpPr>
          <p:cNvPr id="418" name="Google Shape;418;p42"/>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sp>
        <p:nvSpPr>
          <p:cNvPr id="419" name="Google Shape;419;p42"/>
          <p:cNvSpPr/>
          <p:nvPr/>
        </p:nvSpPr>
        <p:spPr>
          <a:xfrm>
            <a:off x="4542575" y="1310875"/>
            <a:ext cx="3857100" cy="1536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20" name="Google Shape;420;p42"/>
          <p:cNvSpPr/>
          <p:nvPr/>
        </p:nvSpPr>
        <p:spPr>
          <a:xfrm>
            <a:off x="4906200" y="1133400"/>
            <a:ext cx="32130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Poppins SemiBold"/>
                <a:ea typeface="Poppins SemiBold"/>
                <a:cs typeface="Poppins SemiBold"/>
                <a:sym typeface="Poppins SemiBold"/>
              </a:rPr>
              <a:t>Time Series -&gt; Supervised Learning</a:t>
            </a:r>
            <a:endParaRPr sz="1300">
              <a:solidFill>
                <a:schemeClr val="dk1"/>
              </a:solidFill>
              <a:latin typeface="Poppins SemiBold"/>
              <a:ea typeface="Poppins SemiBold"/>
              <a:cs typeface="Poppins SemiBold"/>
              <a:sym typeface="Poppins SemiBold"/>
            </a:endParaRPr>
          </a:p>
        </p:txBody>
      </p:sp>
      <p:sp>
        <p:nvSpPr>
          <p:cNvPr id="421" name="Google Shape;421;p42"/>
          <p:cNvSpPr txBox="1"/>
          <p:nvPr/>
        </p:nvSpPr>
        <p:spPr>
          <a:xfrm>
            <a:off x="4542575" y="1426800"/>
            <a:ext cx="3857100" cy="1477500"/>
          </a:xfrm>
          <a:prstGeom prst="rect">
            <a:avLst/>
          </a:prstGeom>
          <a:noFill/>
          <a:ln>
            <a:noFill/>
          </a:ln>
        </p:spPr>
        <p:txBody>
          <a:bodyPr spcFirstLastPara="1" wrap="square" lIns="91425" tIns="91425" rIns="91425" bIns="91425" anchor="t" anchorCtr="0">
            <a:spAutoFit/>
          </a:bodyPr>
          <a:lstStyle/>
          <a:p>
            <a:pPr marL="320040" lvl="0" indent="-16764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To train models that predict future outcomes based on historical data</a:t>
            </a:r>
            <a:endParaRPr sz="1200">
              <a:solidFill>
                <a:schemeClr val="dk1"/>
              </a:solidFill>
              <a:latin typeface="Livvic"/>
              <a:ea typeface="Livvic"/>
              <a:cs typeface="Livvic"/>
              <a:sym typeface="Livvic"/>
            </a:endParaRPr>
          </a:p>
          <a:p>
            <a:pPr marL="320040" lvl="0" indent="-16764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Generates </a:t>
            </a:r>
            <a:r>
              <a:rPr lang="en" sz="1200" b="1">
                <a:solidFill>
                  <a:schemeClr val="dk1"/>
                </a:solidFill>
                <a:latin typeface="Livvic"/>
                <a:ea typeface="Livvic"/>
                <a:cs typeface="Livvic"/>
                <a:sym typeface="Livvic"/>
              </a:rPr>
              <a:t>lagged features</a:t>
            </a:r>
            <a:r>
              <a:rPr lang="en" sz="1200">
                <a:solidFill>
                  <a:schemeClr val="dk1"/>
                </a:solidFill>
                <a:latin typeface="Livvic"/>
                <a:ea typeface="Livvic"/>
                <a:cs typeface="Livvic"/>
                <a:sym typeface="Livvic"/>
              </a:rPr>
              <a:t> to represent </a:t>
            </a:r>
            <a:r>
              <a:rPr lang="en" sz="1200" b="1">
                <a:solidFill>
                  <a:schemeClr val="dk1"/>
                </a:solidFill>
                <a:latin typeface="Livvic"/>
                <a:ea typeface="Livvic"/>
                <a:cs typeface="Livvic"/>
                <a:sym typeface="Livvic"/>
              </a:rPr>
              <a:t>past observations</a:t>
            </a:r>
            <a:endParaRPr sz="1200" b="1">
              <a:solidFill>
                <a:schemeClr val="dk1"/>
              </a:solidFill>
              <a:latin typeface="Livvic"/>
              <a:ea typeface="Livvic"/>
              <a:cs typeface="Livvic"/>
              <a:sym typeface="Livvic"/>
            </a:endParaRPr>
          </a:p>
          <a:p>
            <a:pPr marL="320040" lvl="0" indent="-16764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Generate </a:t>
            </a:r>
            <a:r>
              <a:rPr lang="en" sz="1200" b="1">
                <a:solidFill>
                  <a:schemeClr val="dk1"/>
                </a:solidFill>
                <a:latin typeface="Livvic"/>
                <a:ea typeface="Livvic"/>
                <a:cs typeface="Livvic"/>
                <a:sym typeface="Livvic"/>
              </a:rPr>
              <a:t>targets</a:t>
            </a:r>
            <a:r>
              <a:rPr lang="en" sz="1200">
                <a:solidFill>
                  <a:schemeClr val="dk1"/>
                </a:solidFill>
                <a:latin typeface="Livvic"/>
                <a:ea typeface="Livvic"/>
                <a:cs typeface="Livvic"/>
                <a:sym typeface="Livvic"/>
              </a:rPr>
              <a:t> to represent f</a:t>
            </a:r>
            <a:r>
              <a:rPr lang="en" sz="1200" b="1">
                <a:solidFill>
                  <a:schemeClr val="dk1"/>
                </a:solidFill>
                <a:latin typeface="Livvic"/>
                <a:ea typeface="Livvic"/>
                <a:cs typeface="Livvic"/>
                <a:sym typeface="Livvic"/>
              </a:rPr>
              <a:t>uture price movements</a:t>
            </a:r>
            <a:endParaRPr sz="1200" b="1">
              <a:solidFill>
                <a:schemeClr val="dk1"/>
              </a:solidFill>
              <a:latin typeface="Livvic"/>
              <a:ea typeface="Livvic"/>
              <a:cs typeface="Livvic"/>
              <a:sym typeface="Livvic"/>
            </a:endParaRPr>
          </a:p>
          <a:p>
            <a:pPr marL="320040" lvl="0" indent="-16764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Rows containing missing values are removed</a:t>
            </a:r>
            <a:endParaRPr sz="1200">
              <a:solidFill>
                <a:schemeClr val="dk1"/>
              </a:solidFill>
              <a:latin typeface="Livvic"/>
              <a:ea typeface="Livvic"/>
              <a:cs typeface="Livvic"/>
              <a:sym typeface="Livvic"/>
            </a:endParaRPr>
          </a:p>
        </p:txBody>
      </p:sp>
      <p:sp>
        <p:nvSpPr>
          <p:cNvPr id="422" name="Google Shape;422;p42"/>
          <p:cNvSpPr/>
          <p:nvPr/>
        </p:nvSpPr>
        <p:spPr>
          <a:xfrm>
            <a:off x="955675" y="2381250"/>
            <a:ext cx="3332700" cy="6468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23" name="Google Shape;423;p42"/>
          <p:cNvSpPr/>
          <p:nvPr/>
        </p:nvSpPr>
        <p:spPr>
          <a:xfrm>
            <a:off x="955675" y="3471950"/>
            <a:ext cx="1313700" cy="2385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pic>
        <p:nvPicPr>
          <p:cNvPr id="424" name="Google Shape;424;p42"/>
          <p:cNvPicPr preferRelativeResize="0"/>
          <p:nvPr/>
        </p:nvPicPr>
        <p:blipFill>
          <a:blip r:embed="rId4">
            <a:alphaModFix/>
          </a:blip>
          <a:stretch>
            <a:fillRect/>
          </a:stretch>
        </p:blipFill>
        <p:spPr>
          <a:xfrm>
            <a:off x="4542575" y="2980394"/>
            <a:ext cx="3857101" cy="1491231"/>
          </a:xfrm>
          <a:prstGeom prst="rect">
            <a:avLst/>
          </a:prstGeom>
          <a:noFill/>
          <a:ln w="9525" cap="flat" cmpd="sng">
            <a:solidFill>
              <a:schemeClr val="dk1"/>
            </a:solidFill>
            <a:prstDash val="solid"/>
            <a:round/>
            <a:headEnd type="none" w="sm" len="sm"/>
            <a:tailEnd type="none" w="sm" len="sm"/>
          </a:ln>
        </p:spPr>
      </p:pic>
      <p:cxnSp>
        <p:nvCxnSpPr>
          <p:cNvPr id="425" name="Google Shape;425;p42"/>
          <p:cNvCxnSpPr>
            <a:stCxn id="415" idx="3"/>
          </p:cNvCxnSpPr>
          <p:nvPr/>
        </p:nvCxnSpPr>
        <p:spPr>
          <a:xfrm rot="10800000" flipH="1">
            <a:off x="4085275" y="1996225"/>
            <a:ext cx="614100" cy="97800"/>
          </a:xfrm>
          <a:prstGeom prst="bentConnector3">
            <a:avLst>
              <a:gd name="adj1" fmla="val 58578"/>
            </a:avLst>
          </a:prstGeom>
          <a:noFill/>
          <a:ln w="9525" cap="flat" cmpd="sng">
            <a:solidFill>
              <a:schemeClr val="dk1"/>
            </a:solidFill>
            <a:prstDash val="solid"/>
            <a:round/>
            <a:headEnd type="none" w="med" len="med"/>
            <a:tailEnd type="triangle" w="med" len="med"/>
          </a:ln>
        </p:spPr>
      </p:cxnSp>
      <p:cxnSp>
        <p:nvCxnSpPr>
          <p:cNvPr id="426" name="Google Shape;426;p42"/>
          <p:cNvCxnSpPr>
            <a:stCxn id="422" idx="3"/>
          </p:cNvCxnSpPr>
          <p:nvPr/>
        </p:nvCxnSpPr>
        <p:spPr>
          <a:xfrm rot="10800000" flipH="1">
            <a:off x="4288375" y="2364450"/>
            <a:ext cx="407700" cy="340200"/>
          </a:xfrm>
          <a:prstGeom prst="bentConnector3">
            <a:avLst>
              <a:gd name="adj1" fmla="val 36473"/>
            </a:avLst>
          </a:prstGeom>
          <a:noFill/>
          <a:ln w="9525" cap="flat" cmpd="sng">
            <a:solidFill>
              <a:schemeClr val="dk1"/>
            </a:solidFill>
            <a:prstDash val="solid"/>
            <a:round/>
            <a:headEnd type="none" w="med" len="med"/>
            <a:tailEnd type="triangle" w="med" len="med"/>
          </a:ln>
        </p:spPr>
      </p:cxnSp>
      <p:cxnSp>
        <p:nvCxnSpPr>
          <p:cNvPr id="427" name="Google Shape;427;p42"/>
          <p:cNvCxnSpPr>
            <a:stCxn id="423" idx="3"/>
          </p:cNvCxnSpPr>
          <p:nvPr/>
        </p:nvCxnSpPr>
        <p:spPr>
          <a:xfrm rot="10800000" flipH="1">
            <a:off x="2269375" y="2722100"/>
            <a:ext cx="2428200" cy="869100"/>
          </a:xfrm>
          <a:prstGeom prst="bentConnector3">
            <a:avLst>
              <a:gd name="adj1" fmla="val 89428"/>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3"/>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433" name="Google Shape;433;p4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Step 3: Input and Output Matrix Split</a:t>
            </a:r>
            <a:endParaRPr sz="2500"/>
          </a:p>
        </p:txBody>
      </p:sp>
      <p:sp>
        <p:nvSpPr>
          <p:cNvPr id="434" name="Google Shape;434;p43"/>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pic>
        <p:nvPicPr>
          <p:cNvPr id="435" name="Google Shape;435;p43"/>
          <p:cNvPicPr preferRelativeResize="0"/>
          <p:nvPr/>
        </p:nvPicPr>
        <p:blipFill>
          <a:blip r:embed="rId3">
            <a:alphaModFix/>
          </a:blip>
          <a:stretch>
            <a:fillRect/>
          </a:stretch>
        </p:blipFill>
        <p:spPr>
          <a:xfrm>
            <a:off x="796200" y="1198950"/>
            <a:ext cx="4701924" cy="2477250"/>
          </a:xfrm>
          <a:prstGeom prst="rect">
            <a:avLst/>
          </a:prstGeom>
          <a:noFill/>
          <a:ln w="9525" cap="flat" cmpd="sng">
            <a:solidFill>
              <a:schemeClr val="dk1"/>
            </a:solidFill>
            <a:prstDash val="solid"/>
            <a:round/>
            <a:headEnd type="none" w="sm" len="sm"/>
            <a:tailEnd type="none" w="sm" len="sm"/>
          </a:ln>
        </p:spPr>
      </p:pic>
      <p:pic>
        <p:nvPicPr>
          <p:cNvPr id="436" name="Google Shape;436;p43"/>
          <p:cNvPicPr preferRelativeResize="0"/>
          <p:nvPr/>
        </p:nvPicPr>
        <p:blipFill>
          <a:blip r:embed="rId4">
            <a:alphaModFix/>
          </a:blip>
          <a:stretch>
            <a:fillRect/>
          </a:stretch>
        </p:blipFill>
        <p:spPr>
          <a:xfrm>
            <a:off x="789675" y="3752400"/>
            <a:ext cx="4701926" cy="699147"/>
          </a:xfrm>
          <a:prstGeom prst="rect">
            <a:avLst/>
          </a:prstGeom>
          <a:noFill/>
          <a:ln w="9525" cap="flat" cmpd="sng">
            <a:solidFill>
              <a:schemeClr val="dk1"/>
            </a:solidFill>
            <a:prstDash val="solid"/>
            <a:round/>
            <a:headEnd type="none" w="sm" len="sm"/>
            <a:tailEnd type="none" w="sm" len="sm"/>
          </a:ln>
        </p:spPr>
      </p:pic>
      <p:grpSp>
        <p:nvGrpSpPr>
          <p:cNvPr id="437" name="Google Shape;437;p43"/>
          <p:cNvGrpSpPr/>
          <p:nvPr/>
        </p:nvGrpSpPr>
        <p:grpSpPr>
          <a:xfrm>
            <a:off x="5880425" y="1364775"/>
            <a:ext cx="2543700" cy="3003200"/>
            <a:chOff x="5880425" y="1136175"/>
            <a:chExt cx="2543700" cy="3003200"/>
          </a:xfrm>
        </p:grpSpPr>
        <p:sp>
          <p:nvSpPr>
            <p:cNvPr id="438" name="Google Shape;438;p43"/>
            <p:cNvSpPr txBox="1"/>
            <p:nvPr/>
          </p:nvSpPr>
          <p:spPr>
            <a:xfrm>
              <a:off x="7105500" y="1136181"/>
              <a:ext cx="1021200" cy="36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dk1"/>
                  </a:solidFill>
                  <a:latin typeface="Poppins SemiBold"/>
                  <a:ea typeface="Poppins SemiBold"/>
                  <a:cs typeface="Poppins SemiBold"/>
                  <a:sym typeface="Poppins SemiBold"/>
                </a:rPr>
                <a:t>X</a:t>
              </a:r>
              <a:endParaRPr>
                <a:solidFill>
                  <a:schemeClr val="dk1"/>
                </a:solidFill>
                <a:latin typeface="Poppins SemiBold"/>
                <a:ea typeface="Poppins SemiBold"/>
                <a:cs typeface="Poppins SemiBold"/>
                <a:sym typeface="Poppins SemiBold"/>
              </a:endParaRPr>
            </a:p>
          </p:txBody>
        </p:sp>
        <p:sp>
          <p:nvSpPr>
            <p:cNvPr id="439" name="Google Shape;439;p43"/>
            <p:cNvSpPr txBox="1"/>
            <p:nvPr/>
          </p:nvSpPr>
          <p:spPr>
            <a:xfrm>
              <a:off x="5880425" y="1136175"/>
              <a:ext cx="1080900" cy="369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chemeClr val="dk1"/>
                  </a:solidFill>
                  <a:latin typeface="Poppins SemiBold"/>
                  <a:ea typeface="Poppins SemiBold"/>
                  <a:cs typeface="Poppins SemiBold"/>
                  <a:sym typeface="Poppins SemiBold"/>
                </a:rPr>
                <a:t>Input</a:t>
              </a:r>
              <a:endParaRPr sz="1600">
                <a:solidFill>
                  <a:schemeClr val="dk1"/>
                </a:solidFill>
                <a:latin typeface="Poppins"/>
                <a:ea typeface="Poppins"/>
                <a:cs typeface="Poppins"/>
                <a:sym typeface="Poppins"/>
              </a:endParaRPr>
            </a:p>
          </p:txBody>
        </p:sp>
        <p:sp>
          <p:nvSpPr>
            <p:cNvPr id="440" name="Google Shape;440;p43"/>
            <p:cNvSpPr txBox="1"/>
            <p:nvPr/>
          </p:nvSpPr>
          <p:spPr>
            <a:xfrm>
              <a:off x="5880425" y="2694063"/>
              <a:ext cx="1080900" cy="3693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chemeClr val="dk1"/>
                  </a:solidFill>
                  <a:latin typeface="Poppins SemiBold"/>
                  <a:ea typeface="Poppins SemiBold"/>
                  <a:cs typeface="Poppins SemiBold"/>
                  <a:sym typeface="Poppins SemiBold"/>
                </a:rPr>
                <a:t>Output</a:t>
              </a:r>
              <a:endParaRPr sz="1600">
                <a:solidFill>
                  <a:schemeClr val="dk1"/>
                </a:solidFill>
                <a:latin typeface="Livvic"/>
                <a:ea typeface="Livvic"/>
                <a:cs typeface="Livvic"/>
                <a:sym typeface="Livvic"/>
              </a:endParaRPr>
            </a:p>
          </p:txBody>
        </p:sp>
        <p:sp>
          <p:nvSpPr>
            <p:cNvPr id="441" name="Google Shape;441;p43"/>
            <p:cNvSpPr txBox="1"/>
            <p:nvPr/>
          </p:nvSpPr>
          <p:spPr>
            <a:xfrm>
              <a:off x="5880425" y="1632125"/>
              <a:ext cx="2543700" cy="9732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dk1"/>
                  </a:solidFill>
                  <a:latin typeface="Livvic"/>
                  <a:ea typeface="Livvic"/>
                  <a:cs typeface="Livvic"/>
                  <a:sym typeface="Livvic"/>
                </a:rPr>
                <a:t>Historical characteristics from </a:t>
              </a:r>
              <a:r>
                <a:rPr lang="en" b="1">
                  <a:solidFill>
                    <a:schemeClr val="dk1"/>
                  </a:solidFill>
                  <a:latin typeface="Livvic"/>
                  <a:ea typeface="Livvic"/>
                  <a:cs typeface="Livvic"/>
                  <a:sym typeface="Livvic"/>
                </a:rPr>
                <a:t>close(t-n_in) to close(t-1)</a:t>
              </a:r>
              <a:r>
                <a:rPr lang="en">
                  <a:solidFill>
                    <a:schemeClr val="dk1"/>
                  </a:solidFill>
                  <a:latin typeface="Livvic"/>
                  <a:ea typeface="Livvic"/>
                  <a:cs typeface="Livvic"/>
                  <a:sym typeface="Livvic"/>
                </a:rPr>
                <a:t> for predicting future price movements</a:t>
              </a:r>
              <a:endParaRPr sz="1300">
                <a:solidFill>
                  <a:schemeClr val="dk1"/>
                </a:solidFill>
                <a:latin typeface="Livvic SemiBold"/>
                <a:ea typeface="Livvic SemiBold"/>
                <a:cs typeface="Livvic SemiBold"/>
                <a:sym typeface="Livvic SemiBold"/>
              </a:endParaRPr>
            </a:p>
          </p:txBody>
        </p:sp>
        <p:sp>
          <p:nvSpPr>
            <p:cNvPr id="442" name="Google Shape;442;p43"/>
            <p:cNvSpPr txBox="1"/>
            <p:nvPr/>
          </p:nvSpPr>
          <p:spPr>
            <a:xfrm>
              <a:off x="7105500" y="2694069"/>
              <a:ext cx="1021200" cy="36930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
                  <a:solidFill>
                    <a:schemeClr val="dk1"/>
                  </a:solidFill>
                  <a:latin typeface="Poppins SemiBold"/>
                  <a:ea typeface="Poppins SemiBold"/>
                  <a:cs typeface="Poppins SemiBold"/>
                  <a:sym typeface="Poppins SemiBold"/>
                </a:rPr>
                <a:t>Y</a:t>
              </a:r>
              <a:endParaRPr>
                <a:solidFill>
                  <a:schemeClr val="dk1"/>
                </a:solidFill>
                <a:latin typeface="Poppins SemiBold"/>
                <a:ea typeface="Poppins SemiBold"/>
                <a:cs typeface="Poppins SemiBold"/>
                <a:sym typeface="Poppins SemiBold"/>
              </a:endParaRPr>
            </a:p>
          </p:txBody>
        </p:sp>
        <p:sp>
          <p:nvSpPr>
            <p:cNvPr id="443" name="Google Shape;443;p43"/>
            <p:cNvSpPr txBox="1"/>
            <p:nvPr/>
          </p:nvSpPr>
          <p:spPr>
            <a:xfrm>
              <a:off x="5880425" y="3166175"/>
              <a:ext cx="2543700" cy="973200"/>
            </a:xfrm>
            <a:prstGeom prst="rect">
              <a:avLst/>
            </a:prstGeom>
            <a:noFill/>
            <a:ln>
              <a:noFill/>
            </a:ln>
          </p:spPr>
          <p:txBody>
            <a:bodyPr spcFirstLastPara="1" wrap="square" lIns="0" tIns="91425" rIns="0" bIns="91425" anchor="ctr" anchorCtr="0">
              <a:noAutofit/>
            </a:bodyPr>
            <a:lstStyle/>
            <a:p>
              <a:pPr marL="0" marR="0" lvl="0" indent="0" algn="l" rtl="0">
                <a:lnSpc>
                  <a:spcPct val="100000"/>
                </a:lnSpc>
                <a:spcBef>
                  <a:spcPts val="0"/>
                </a:spcBef>
                <a:spcAft>
                  <a:spcPts val="0"/>
                </a:spcAft>
                <a:buNone/>
              </a:pPr>
              <a:r>
                <a:rPr lang="en">
                  <a:solidFill>
                    <a:schemeClr val="dk1"/>
                  </a:solidFill>
                  <a:latin typeface="Livvic"/>
                  <a:ea typeface="Livvic"/>
                  <a:cs typeface="Livvic"/>
                  <a:sym typeface="Livvic"/>
                </a:rPr>
                <a:t>The target value that the model will try to predict, focusing on the </a:t>
              </a:r>
              <a:r>
                <a:rPr lang="en" b="1">
                  <a:solidFill>
                    <a:schemeClr val="dk1"/>
                  </a:solidFill>
                  <a:latin typeface="Livvic"/>
                  <a:ea typeface="Livvic"/>
                  <a:cs typeface="Livvic"/>
                  <a:sym typeface="Livvic"/>
                </a:rPr>
                <a:t>close(t) to close(t+(n_out-1))</a:t>
              </a:r>
              <a:endParaRPr b="1">
                <a:solidFill>
                  <a:schemeClr val="dk1"/>
                </a:solidFill>
                <a:latin typeface="Livvic"/>
                <a:ea typeface="Livvic"/>
                <a:cs typeface="Livvic"/>
                <a:sym typeface="Livvic"/>
              </a:endParaRPr>
            </a:p>
          </p:txBody>
        </p:sp>
      </p:grpSp>
      <p:sp>
        <p:nvSpPr>
          <p:cNvPr id="444" name="Google Shape;444;p43"/>
          <p:cNvSpPr/>
          <p:nvPr/>
        </p:nvSpPr>
        <p:spPr>
          <a:xfrm>
            <a:off x="842200" y="2081475"/>
            <a:ext cx="2145600" cy="1632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45" name="Google Shape;445;p43"/>
          <p:cNvSpPr/>
          <p:nvPr/>
        </p:nvSpPr>
        <p:spPr>
          <a:xfrm>
            <a:off x="842200" y="3306700"/>
            <a:ext cx="2085600" cy="1632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cxnSp>
        <p:nvCxnSpPr>
          <p:cNvPr id="446" name="Google Shape;446;p43"/>
          <p:cNvCxnSpPr>
            <a:stCxn id="444" idx="3"/>
            <a:endCxn id="439" idx="1"/>
          </p:cNvCxnSpPr>
          <p:nvPr/>
        </p:nvCxnSpPr>
        <p:spPr>
          <a:xfrm rot="10800000" flipH="1">
            <a:off x="2987800" y="1549575"/>
            <a:ext cx="2892600" cy="613500"/>
          </a:xfrm>
          <a:prstGeom prst="bentConnector3">
            <a:avLst>
              <a:gd name="adj1" fmla="val 91856"/>
            </a:avLst>
          </a:prstGeom>
          <a:noFill/>
          <a:ln w="9525" cap="flat" cmpd="sng">
            <a:solidFill>
              <a:schemeClr val="dk1"/>
            </a:solidFill>
            <a:prstDash val="solid"/>
            <a:round/>
            <a:headEnd type="none" w="med" len="med"/>
            <a:tailEnd type="triangle" w="med" len="med"/>
          </a:ln>
        </p:spPr>
      </p:cxnSp>
      <p:cxnSp>
        <p:nvCxnSpPr>
          <p:cNvPr id="447" name="Google Shape;447;p43"/>
          <p:cNvCxnSpPr>
            <a:stCxn id="445" idx="3"/>
            <a:endCxn id="440" idx="1"/>
          </p:cNvCxnSpPr>
          <p:nvPr/>
        </p:nvCxnSpPr>
        <p:spPr>
          <a:xfrm rot="10800000" flipH="1">
            <a:off x="2927800" y="3107200"/>
            <a:ext cx="2952600" cy="281100"/>
          </a:xfrm>
          <a:prstGeom prst="bentConnector3">
            <a:avLst>
              <a:gd name="adj1" fmla="val 62138"/>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4"/>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453" name="Google Shape;453;p44"/>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Step 4: Train-Test Split</a:t>
            </a:r>
            <a:endParaRPr sz="2600"/>
          </a:p>
        </p:txBody>
      </p:sp>
      <p:sp>
        <p:nvSpPr>
          <p:cNvPr id="454" name="Google Shape;454;p44"/>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pic>
        <p:nvPicPr>
          <p:cNvPr id="455" name="Google Shape;455;p44"/>
          <p:cNvPicPr preferRelativeResize="0"/>
          <p:nvPr/>
        </p:nvPicPr>
        <p:blipFill>
          <a:blip r:embed="rId3">
            <a:alphaModFix/>
          </a:blip>
          <a:stretch>
            <a:fillRect/>
          </a:stretch>
        </p:blipFill>
        <p:spPr>
          <a:xfrm>
            <a:off x="796200" y="1136175"/>
            <a:ext cx="4637826" cy="2441451"/>
          </a:xfrm>
          <a:prstGeom prst="rect">
            <a:avLst/>
          </a:prstGeom>
          <a:noFill/>
          <a:ln w="9525" cap="flat" cmpd="sng">
            <a:solidFill>
              <a:schemeClr val="dk1"/>
            </a:solidFill>
            <a:prstDash val="solid"/>
            <a:round/>
            <a:headEnd type="none" w="sm" len="sm"/>
            <a:tailEnd type="none" w="sm" len="sm"/>
          </a:ln>
        </p:spPr>
      </p:pic>
      <p:pic>
        <p:nvPicPr>
          <p:cNvPr id="456" name="Google Shape;456;p44"/>
          <p:cNvPicPr preferRelativeResize="0"/>
          <p:nvPr/>
        </p:nvPicPr>
        <p:blipFill>
          <a:blip r:embed="rId4">
            <a:alphaModFix/>
          </a:blip>
          <a:stretch>
            <a:fillRect/>
          </a:stretch>
        </p:blipFill>
        <p:spPr>
          <a:xfrm>
            <a:off x="796200" y="3809000"/>
            <a:ext cx="4637825" cy="565924"/>
          </a:xfrm>
          <a:prstGeom prst="rect">
            <a:avLst/>
          </a:prstGeom>
          <a:noFill/>
          <a:ln w="9525" cap="flat" cmpd="sng">
            <a:solidFill>
              <a:schemeClr val="dk1"/>
            </a:solidFill>
            <a:prstDash val="solid"/>
            <a:round/>
            <a:headEnd type="none" w="sm" len="sm"/>
            <a:tailEnd type="none" w="sm" len="sm"/>
          </a:ln>
        </p:spPr>
      </p:pic>
      <p:sp>
        <p:nvSpPr>
          <p:cNvPr id="457" name="Google Shape;457;p44"/>
          <p:cNvSpPr/>
          <p:nvPr/>
        </p:nvSpPr>
        <p:spPr>
          <a:xfrm>
            <a:off x="5693825" y="1310875"/>
            <a:ext cx="2706000" cy="3064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58" name="Google Shape;458;p44"/>
          <p:cNvSpPr/>
          <p:nvPr/>
        </p:nvSpPr>
        <p:spPr>
          <a:xfrm>
            <a:off x="5979436" y="1136175"/>
            <a:ext cx="21348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dk1"/>
                </a:solidFill>
                <a:latin typeface="Poppins SemiBold"/>
                <a:ea typeface="Poppins SemiBold"/>
                <a:cs typeface="Poppins SemiBold"/>
                <a:sym typeface="Poppins SemiBold"/>
              </a:rPr>
              <a:t>Reshape to 3D</a:t>
            </a:r>
            <a:endParaRPr sz="1300">
              <a:solidFill>
                <a:schemeClr val="dk1"/>
              </a:solidFill>
              <a:latin typeface="Poppins SemiBold"/>
              <a:ea typeface="Poppins SemiBold"/>
              <a:cs typeface="Poppins SemiBold"/>
              <a:sym typeface="Poppins SemiBold"/>
            </a:endParaRPr>
          </a:p>
        </p:txBody>
      </p:sp>
      <p:sp>
        <p:nvSpPr>
          <p:cNvPr id="459" name="Google Shape;459;p44"/>
          <p:cNvSpPr txBox="1"/>
          <p:nvPr/>
        </p:nvSpPr>
        <p:spPr>
          <a:xfrm>
            <a:off x="5693725" y="1503000"/>
            <a:ext cx="2706000" cy="2916000"/>
          </a:xfrm>
          <a:prstGeom prst="rect">
            <a:avLst/>
          </a:prstGeom>
          <a:noFill/>
          <a:ln>
            <a:noFill/>
          </a:ln>
        </p:spPr>
        <p:txBody>
          <a:bodyPr spcFirstLastPara="1" wrap="square" lIns="91425" tIns="91425" rIns="91425" bIns="91425" anchor="t" anchorCtr="0">
            <a:spAutoFit/>
          </a:bodyPr>
          <a:lstStyle/>
          <a:p>
            <a:pPr marL="320040" lvl="0" indent="-173990" algn="l" rtl="0">
              <a:lnSpc>
                <a:spcPct val="115000"/>
              </a:lnSpc>
              <a:spcBef>
                <a:spcPts val="0"/>
              </a:spcBef>
              <a:spcAft>
                <a:spcPts val="0"/>
              </a:spcAft>
              <a:buClr>
                <a:schemeClr val="dk1"/>
              </a:buClr>
              <a:buSzPts val="1300"/>
              <a:buFont typeface="Livvic"/>
              <a:buChar char="●"/>
            </a:pPr>
            <a:r>
              <a:rPr lang="en" sz="1300">
                <a:solidFill>
                  <a:schemeClr val="dk1"/>
                </a:solidFill>
                <a:latin typeface="Livvic"/>
                <a:ea typeface="Livvic"/>
                <a:cs typeface="Livvic"/>
                <a:sym typeface="Livvic"/>
              </a:rPr>
              <a:t>The data is divided into a training set and a test set, the first "</a:t>
            </a:r>
            <a:r>
              <a:rPr lang="en" sz="1300" b="1">
                <a:solidFill>
                  <a:schemeClr val="dk1"/>
                </a:solidFill>
                <a:latin typeface="Livvic"/>
                <a:ea typeface="Livvic"/>
                <a:cs typeface="Livvic"/>
                <a:sym typeface="Livvic"/>
              </a:rPr>
              <a:t>n_train_days</a:t>
            </a:r>
            <a:r>
              <a:rPr lang="en" sz="1300">
                <a:solidFill>
                  <a:schemeClr val="dk1"/>
                </a:solidFill>
                <a:latin typeface="Livvic"/>
                <a:ea typeface="Livvic"/>
                <a:cs typeface="Livvic"/>
                <a:sym typeface="Livvic"/>
              </a:rPr>
              <a:t>" samples are assigned to the training set and the rest of the samples form the test set</a:t>
            </a:r>
            <a:endParaRPr sz="1300">
              <a:solidFill>
                <a:schemeClr val="dk1"/>
              </a:solidFill>
              <a:latin typeface="Livvic"/>
              <a:ea typeface="Livvic"/>
              <a:cs typeface="Livvic"/>
              <a:sym typeface="Livvic"/>
            </a:endParaRPr>
          </a:p>
          <a:p>
            <a:pPr marL="320040" lvl="0" indent="-173990" algn="l" rtl="0">
              <a:lnSpc>
                <a:spcPct val="115000"/>
              </a:lnSpc>
              <a:spcBef>
                <a:spcPts val="0"/>
              </a:spcBef>
              <a:spcAft>
                <a:spcPts val="0"/>
              </a:spcAft>
              <a:buClr>
                <a:schemeClr val="dk1"/>
              </a:buClr>
              <a:buSzPts val="1300"/>
              <a:buFont typeface="Livvic"/>
              <a:buChar char="●"/>
            </a:pPr>
            <a:r>
              <a:rPr lang="en" sz="1300">
                <a:solidFill>
                  <a:schemeClr val="dk1"/>
                </a:solidFill>
                <a:latin typeface="Livvic"/>
                <a:ea typeface="Livvic"/>
                <a:cs typeface="Livvic"/>
                <a:sym typeface="Livvic"/>
              </a:rPr>
              <a:t>Reshape the input features into a 3D tensor format suitable for neural network input, including dimensions such as </a:t>
            </a:r>
            <a:r>
              <a:rPr lang="en" sz="1300" b="1">
                <a:solidFill>
                  <a:schemeClr val="dk1"/>
                </a:solidFill>
                <a:latin typeface="Livvic"/>
                <a:ea typeface="Livvic"/>
                <a:cs typeface="Livvic"/>
                <a:sym typeface="Livvic"/>
              </a:rPr>
              <a:t>batch size</a:t>
            </a:r>
            <a:r>
              <a:rPr lang="en" sz="1300">
                <a:solidFill>
                  <a:schemeClr val="dk1"/>
                </a:solidFill>
                <a:latin typeface="Livvic"/>
                <a:ea typeface="Livvic"/>
                <a:cs typeface="Livvic"/>
                <a:sym typeface="Livvic"/>
              </a:rPr>
              <a:t>, </a:t>
            </a:r>
            <a:r>
              <a:rPr lang="en" sz="1300" b="1">
                <a:solidFill>
                  <a:schemeClr val="dk1"/>
                </a:solidFill>
                <a:latin typeface="Livvic"/>
                <a:ea typeface="Livvic"/>
                <a:cs typeface="Livvic"/>
                <a:sym typeface="Livvic"/>
              </a:rPr>
              <a:t>time step</a:t>
            </a:r>
            <a:r>
              <a:rPr lang="en" sz="1300">
                <a:solidFill>
                  <a:schemeClr val="dk1"/>
                </a:solidFill>
                <a:latin typeface="Livvic"/>
                <a:ea typeface="Livvic"/>
                <a:cs typeface="Livvic"/>
                <a:sym typeface="Livvic"/>
              </a:rPr>
              <a:t> and </a:t>
            </a:r>
            <a:r>
              <a:rPr lang="en" sz="1300" b="1">
                <a:solidFill>
                  <a:schemeClr val="dk1"/>
                </a:solidFill>
                <a:latin typeface="Livvic"/>
                <a:ea typeface="Livvic"/>
                <a:cs typeface="Livvic"/>
                <a:sym typeface="Livvic"/>
              </a:rPr>
              <a:t>number of features</a:t>
            </a:r>
            <a:endParaRPr sz="1300" b="1">
              <a:solidFill>
                <a:schemeClr val="dk1"/>
              </a:solidFill>
              <a:latin typeface="Livvic"/>
              <a:ea typeface="Livvic"/>
              <a:cs typeface="Livvic"/>
              <a:sym typeface="Livv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7"/>
          <p:cNvSpPr txBox="1">
            <a:spLocks noGrp="1"/>
          </p:cNvSpPr>
          <p:nvPr>
            <p:ph type="title" idx="14"/>
          </p:nvPr>
        </p:nvSpPr>
        <p:spPr>
          <a:xfrm>
            <a:off x="5148533" y="1691612"/>
            <a:ext cx="7755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05</a:t>
            </a:r>
            <a:endParaRPr sz="2100"/>
          </a:p>
        </p:txBody>
      </p:sp>
      <p:sp>
        <p:nvSpPr>
          <p:cNvPr id="203" name="Google Shape;203;p27"/>
          <p:cNvSpPr txBox="1">
            <a:spLocks noGrp="1"/>
          </p:cNvSpPr>
          <p:nvPr>
            <p:ph type="title" idx="15"/>
          </p:nvPr>
        </p:nvSpPr>
        <p:spPr>
          <a:xfrm>
            <a:off x="5148533" y="2587190"/>
            <a:ext cx="775500" cy="4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06</a:t>
            </a:r>
            <a:endParaRPr sz="2100"/>
          </a:p>
        </p:txBody>
      </p:sp>
      <p:sp>
        <p:nvSpPr>
          <p:cNvPr id="204" name="Google Shape;204;p27"/>
          <p:cNvSpPr txBox="1">
            <a:spLocks noGrp="1"/>
          </p:cNvSpPr>
          <p:nvPr>
            <p:ph type="title" idx="6"/>
          </p:nvPr>
        </p:nvSpPr>
        <p:spPr>
          <a:xfrm>
            <a:off x="6062944" y="2587190"/>
            <a:ext cx="3291300" cy="40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Results</a:t>
            </a:r>
            <a:endParaRPr sz="1500" dirty="0"/>
          </a:p>
        </p:txBody>
      </p:sp>
      <p:sp>
        <p:nvSpPr>
          <p:cNvPr id="205" name="Google Shape;205;p27"/>
          <p:cNvSpPr txBox="1">
            <a:spLocks noGrp="1"/>
          </p:cNvSpPr>
          <p:nvPr>
            <p:ph type="title" idx="5"/>
          </p:nvPr>
        </p:nvSpPr>
        <p:spPr>
          <a:xfrm>
            <a:off x="1994700" y="2198403"/>
            <a:ext cx="3291300" cy="3782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Data Processing</a:t>
            </a:r>
            <a:endParaRPr sz="1500" dirty="0"/>
          </a:p>
        </p:txBody>
      </p:sp>
      <p:sp>
        <p:nvSpPr>
          <p:cNvPr id="206" name="Google Shape;206;p27"/>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07" name="Google Shape;207;p27"/>
          <p:cNvSpPr txBox="1">
            <a:spLocks noGrp="1"/>
          </p:cNvSpPr>
          <p:nvPr>
            <p:ph type="title" idx="2"/>
          </p:nvPr>
        </p:nvSpPr>
        <p:spPr>
          <a:xfrm>
            <a:off x="1996123" y="1463891"/>
            <a:ext cx="3291300" cy="22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a:t>Introduction </a:t>
            </a:r>
            <a:endParaRPr sz="1500"/>
          </a:p>
        </p:txBody>
      </p:sp>
      <p:sp>
        <p:nvSpPr>
          <p:cNvPr id="208" name="Google Shape;208;p27"/>
          <p:cNvSpPr txBox="1">
            <a:spLocks noGrp="1"/>
          </p:cNvSpPr>
          <p:nvPr>
            <p:ph type="title" idx="3"/>
          </p:nvPr>
        </p:nvSpPr>
        <p:spPr>
          <a:xfrm>
            <a:off x="6064346" y="1688613"/>
            <a:ext cx="3291300" cy="38127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Strategy &amp; </a:t>
            </a:r>
            <a:r>
              <a:rPr lang="en" sz="1500" dirty="0" err="1"/>
              <a:t>Backtesting</a:t>
            </a:r>
            <a:endParaRPr sz="1500" dirty="0"/>
          </a:p>
        </p:txBody>
      </p:sp>
      <p:sp>
        <p:nvSpPr>
          <p:cNvPr id="209" name="Google Shape;209;p27"/>
          <p:cNvSpPr txBox="1">
            <a:spLocks noGrp="1"/>
          </p:cNvSpPr>
          <p:nvPr>
            <p:ph type="title" idx="9"/>
          </p:nvPr>
        </p:nvSpPr>
        <p:spPr>
          <a:xfrm>
            <a:off x="1081724" y="1310613"/>
            <a:ext cx="7755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01</a:t>
            </a:r>
            <a:endParaRPr sz="2100"/>
          </a:p>
        </p:txBody>
      </p:sp>
      <p:sp>
        <p:nvSpPr>
          <p:cNvPr id="210" name="Google Shape;210;p27"/>
          <p:cNvSpPr txBox="1">
            <a:spLocks noGrp="1"/>
          </p:cNvSpPr>
          <p:nvPr>
            <p:ph type="title" idx="13"/>
          </p:nvPr>
        </p:nvSpPr>
        <p:spPr>
          <a:xfrm>
            <a:off x="1081711" y="2198403"/>
            <a:ext cx="7755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02</a:t>
            </a:r>
            <a:endParaRPr sz="2100"/>
          </a:p>
        </p:txBody>
      </p:sp>
      <p:sp>
        <p:nvSpPr>
          <p:cNvPr id="211" name="Google Shape;211;p27"/>
          <p:cNvSpPr txBox="1">
            <a:spLocks noGrp="1"/>
          </p:cNvSpPr>
          <p:nvPr>
            <p:ph type="title" idx="15"/>
          </p:nvPr>
        </p:nvSpPr>
        <p:spPr>
          <a:xfrm>
            <a:off x="5148533" y="3464978"/>
            <a:ext cx="775500" cy="40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07</a:t>
            </a:r>
            <a:endParaRPr sz="2100"/>
          </a:p>
        </p:txBody>
      </p:sp>
      <p:sp>
        <p:nvSpPr>
          <p:cNvPr id="212" name="Google Shape;212;p27"/>
          <p:cNvSpPr txBox="1">
            <a:spLocks noGrp="1"/>
          </p:cNvSpPr>
          <p:nvPr>
            <p:ph type="title" idx="6"/>
          </p:nvPr>
        </p:nvSpPr>
        <p:spPr>
          <a:xfrm>
            <a:off x="6062944" y="3464978"/>
            <a:ext cx="3291300" cy="4071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Summary</a:t>
            </a:r>
            <a:endParaRPr sz="1500" dirty="0"/>
          </a:p>
        </p:txBody>
      </p:sp>
      <p:sp>
        <p:nvSpPr>
          <p:cNvPr id="213" name="Google Shape;213;p27"/>
          <p:cNvSpPr txBox="1">
            <a:spLocks noGrp="1"/>
          </p:cNvSpPr>
          <p:nvPr>
            <p:ph type="title" idx="5"/>
          </p:nvPr>
        </p:nvSpPr>
        <p:spPr>
          <a:xfrm>
            <a:off x="1994700" y="3112803"/>
            <a:ext cx="3291300" cy="3782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Model Comparison</a:t>
            </a:r>
            <a:endParaRPr sz="1500" dirty="0"/>
          </a:p>
        </p:txBody>
      </p:sp>
      <p:sp>
        <p:nvSpPr>
          <p:cNvPr id="214" name="Google Shape;214;p27"/>
          <p:cNvSpPr txBox="1">
            <a:spLocks noGrp="1"/>
          </p:cNvSpPr>
          <p:nvPr>
            <p:ph type="title" idx="13"/>
          </p:nvPr>
        </p:nvSpPr>
        <p:spPr>
          <a:xfrm>
            <a:off x="1081711" y="3112803"/>
            <a:ext cx="7755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03</a:t>
            </a:r>
            <a:endParaRPr sz="2100"/>
          </a:p>
        </p:txBody>
      </p:sp>
      <p:sp>
        <p:nvSpPr>
          <p:cNvPr id="215" name="Google Shape;215;p27"/>
          <p:cNvSpPr txBox="1">
            <a:spLocks noGrp="1"/>
          </p:cNvSpPr>
          <p:nvPr>
            <p:ph type="title" idx="5"/>
          </p:nvPr>
        </p:nvSpPr>
        <p:spPr>
          <a:xfrm>
            <a:off x="1994700" y="4027203"/>
            <a:ext cx="3291300" cy="3782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500" dirty="0"/>
              <a:t>Model Training</a:t>
            </a:r>
            <a:endParaRPr sz="1500" dirty="0"/>
          </a:p>
        </p:txBody>
      </p:sp>
      <p:sp>
        <p:nvSpPr>
          <p:cNvPr id="216" name="Google Shape;216;p27"/>
          <p:cNvSpPr txBox="1">
            <a:spLocks noGrp="1"/>
          </p:cNvSpPr>
          <p:nvPr>
            <p:ph type="title" idx="13"/>
          </p:nvPr>
        </p:nvSpPr>
        <p:spPr>
          <a:xfrm>
            <a:off x="1081711" y="4027203"/>
            <a:ext cx="775500" cy="37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04</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5"/>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465" name="Google Shape;465;p4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Step 5: Building and Training the LSTM Model</a:t>
            </a:r>
            <a:endParaRPr sz="2500"/>
          </a:p>
        </p:txBody>
      </p:sp>
      <p:sp>
        <p:nvSpPr>
          <p:cNvPr id="466" name="Google Shape;466;p45"/>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pic>
        <p:nvPicPr>
          <p:cNvPr id="467" name="Google Shape;467;p45"/>
          <p:cNvPicPr preferRelativeResize="0"/>
          <p:nvPr/>
        </p:nvPicPr>
        <p:blipFill>
          <a:blip r:embed="rId3">
            <a:alphaModFix/>
          </a:blip>
          <a:stretch>
            <a:fillRect/>
          </a:stretch>
        </p:blipFill>
        <p:spPr>
          <a:xfrm>
            <a:off x="720000" y="1106788"/>
            <a:ext cx="7704000" cy="1158124"/>
          </a:xfrm>
          <a:prstGeom prst="rect">
            <a:avLst/>
          </a:prstGeom>
          <a:noFill/>
          <a:ln w="9525" cap="flat" cmpd="sng">
            <a:solidFill>
              <a:schemeClr val="dk1"/>
            </a:solidFill>
            <a:prstDash val="solid"/>
            <a:round/>
            <a:headEnd type="none" w="sm" len="sm"/>
            <a:tailEnd type="none" w="sm" len="sm"/>
          </a:ln>
        </p:spPr>
      </p:pic>
      <p:pic>
        <p:nvPicPr>
          <p:cNvPr id="468" name="Google Shape;468;p45"/>
          <p:cNvPicPr preferRelativeResize="0"/>
          <p:nvPr/>
        </p:nvPicPr>
        <p:blipFill rotWithShape="1">
          <a:blip r:embed="rId4">
            <a:alphaModFix/>
          </a:blip>
          <a:srcRect l="4165" t="8391" r="4685" b="3743"/>
          <a:stretch/>
        </p:blipFill>
        <p:spPr>
          <a:xfrm>
            <a:off x="5746100" y="2373275"/>
            <a:ext cx="2830297" cy="2046362"/>
          </a:xfrm>
          <a:prstGeom prst="rect">
            <a:avLst/>
          </a:prstGeom>
          <a:noFill/>
          <a:ln>
            <a:noFill/>
          </a:ln>
        </p:spPr>
      </p:pic>
      <p:grpSp>
        <p:nvGrpSpPr>
          <p:cNvPr id="469" name="Google Shape;469;p45"/>
          <p:cNvGrpSpPr/>
          <p:nvPr/>
        </p:nvGrpSpPr>
        <p:grpSpPr>
          <a:xfrm>
            <a:off x="720000" y="2324413"/>
            <a:ext cx="5054700" cy="2163900"/>
            <a:chOff x="815250" y="2373275"/>
            <a:chExt cx="5054700" cy="2163900"/>
          </a:xfrm>
        </p:grpSpPr>
        <p:sp>
          <p:nvSpPr>
            <p:cNvPr id="470" name="Google Shape;470;p45"/>
            <p:cNvSpPr/>
            <p:nvPr/>
          </p:nvSpPr>
          <p:spPr>
            <a:xfrm>
              <a:off x="815250" y="2373275"/>
              <a:ext cx="10737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LSTM Layer</a:t>
              </a:r>
              <a:endParaRPr sz="1000">
                <a:solidFill>
                  <a:schemeClr val="dk1"/>
                </a:solidFill>
                <a:latin typeface="Poppins SemiBold"/>
                <a:ea typeface="Poppins SemiBold"/>
                <a:cs typeface="Poppins SemiBold"/>
                <a:sym typeface="Poppins SemiBold"/>
              </a:endParaRPr>
            </a:p>
          </p:txBody>
        </p:sp>
        <p:sp>
          <p:nvSpPr>
            <p:cNvPr id="471" name="Google Shape;471;p45"/>
            <p:cNvSpPr/>
            <p:nvPr/>
          </p:nvSpPr>
          <p:spPr>
            <a:xfrm>
              <a:off x="2026350" y="2373275"/>
              <a:ext cx="2936400" cy="369600"/>
            </a:xfrm>
            <a:prstGeom prst="rect">
              <a:avLst/>
            </a:prstGeom>
            <a:noFill/>
            <a:ln>
              <a:noFill/>
            </a:ln>
          </p:spPr>
          <p:txBody>
            <a:bodyPr spcFirstLastPara="1" wrap="square" lIns="91425" tIns="126000" rIns="91425" bIns="126000" anchor="ctr" anchorCtr="0">
              <a:noAutofit/>
            </a:bodyPr>
            <a:lstStyle/>
            <a:p>
              <a:pPr marL="0" lvl="0" indent="0" algn="l" rtl="0">
                <a:lnSpc>
                  <a:spcPct val="100000"/>
                </a:lnSpc>
                <a:spcBef>
                  <a:spcPts val="0"/>
                </a:spcBef>
                <a:spcAft>
                  <a:spcPts val="0"/>
                </a:spcAft>
                <a:buNone/>
              </a:pPr>
              <a:r>
                <a:rPr lang="en" sz="1000">
                  <a:solidFill>
                    <a:schemeClr val="dk1"/>
                  </a:solidFill>
                  <a:latin typeface="Livvic"/>
                  <a:ea typeface="Livvic"/>
                  <a:cs typeface="Livvic"/>
                  <a:sym typeface="Livvic"/>
                </a:rPr>
                <a:t>Processing of sequence data</a:t>
              </a:r>
              <a:endParaRPr sz="1000">
                <a:solidFill>
                  <a:schemeClr val="dk1"/>
                </a:solidFill>
                <a:latin typeface="Livvic"/>
                <a:ea typeface="Livvic"/>
                <a:cs typeface="Livvic"/>
                <a:sym typeface="Livvic"/>
              </a:endParaRPr>
            </a:p>
          </p:txBody>
        </p:sp>
        <p:sp>
          <p:nvSpPr>
            <p:cNvPr id="472" name="Google Shape;472;p45"/>
            <p:cNvSpPr/>
            <p:nvPr/>
          </p:nvSpPr>
          <p:spPr>
            <a:xfrm>
              <a:off x="815250" y="2821850"/>
              <a:ext cx="10737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Dense  Layer</a:t>
              </a:r>
              <a:endParaRPr sz="1000">
                <a:solidFill>
                  <a:schemeClr val="dk1"/>
                </a:solidFill>
                <a:latin typeface="Poppins SemiBold"/>
                <a:ea typeface="Poppins SemiBold"/>
                <a:cs typeface="Poppins SemiBold"/>
                <a:sym typeface="Poppins SemiBold"/>
              </a:endParaRPr>
            </a:p>
          </p:txBody>
        </p:sp>
        <p:sp>
          <p:nvSpPr>
            <p:cNvPr id="473" name="Google Shape;473;p45"/>
            <p:cNvSpPr/>
            <p:nvPr/>
          </p:nvSpPr>
          <p:spPr>
            <a:xfrm>
              <a:off x="2026350" y="2821850"/>
              <a:ext cx="3843600" cy="369600"/>
            </a:xfrm>
            <a:prstGeom prst="rect">
              <a:avLst/>
            </a:prstGeom>
            <a:noFill/>
            <a:ln>
              <a:noFill/>
            </a:ln>
          </p:spPr>
          <p:txBody>
            <a:bodyPr spcFirstLastPara="1" wrap="square" lIns="91425" tIns="126000" rIns="91425" bIns="126000" anchor="ctr" anchorCtr="0">
              <a:noAutofit/>
            </a:bodyPr>
            <a:lstStyle/>
            <a:p>
              <a:pPr marL="0" lvl="0" indent="0" algn="l" rtl="0">
                <a:spcBef>
                  <a:spcPts val="0"/>
                </a:spcBef>
                <a:spcAft>
                  <a:spcPts val="0"/>
                </a:spcAft>
                <a:buNone/>
              </a:pPr>
              <a:r>
                <a:rPr lang="en" sz="1000">
                  <a:solidFill>
                    <a:schemeClr val="dk1"/>
                  </a:solidFill>
                  <a:latin typeface="Livvic"/>
                  <a:ea typeface="Livvic"/>
                  <a:cs typeface="Livvic"/>
                  <a:sym typeface="Livvic"/>
                </a:rPr>
                <a:t>Temporal patterns are transformed into final predictions</a:t>
              </a:r>
              <a:endParaRPr sz="1000">
                <a:solidFill>
                  <a:schemeClr val="dk1"/>
                </a:solidFill>
                <a:latin typeface="Livvic"/>
                <a:ea typeface="Livvic"/>
                <a:cs typeface="Livvic"/>
                <a:sym typeface="Livvic"/>
              </a:endParaRPr>
            </a:p>
          </p:txBody>
        </p:sp>
        <p:sp>
          <p:nvSpPr>
            <p:cNvPr id="474" name="Google Shape;474;p45"/>
            <p:cNvSpPr/>
            <p:nvPr/>
          </p:nvSpPr>
          <p:spPr>
            <a:xfrm>
              <a:off x="815250" y="3270425"/>
              <a:ext cx="10737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Loss</a:t>
              </a:r>
              <a:endParaRPr sz="1000">
                <a:solidFill>
                  <a:schemeClr val="dk1"/>
                </a:solidFill>
                <a:latin typeface="Poppins SemiBold"/>
                <a:ea typeface="Poppins SemiBold"/>
                <a:cs typeface="Poppins SemiBold"/>
                <a:sym typeface="Poppins SemiBold"/>
              </a:endParaRPr>
            </a:p>
          </p:txBody>
        </p:sp>
        <p:sp>
          <p:nvSpPr>
            <p:cNvPr id="475" name="Google Shape;475;p45"/>
            <p:cNvSpPr/>
            <p:nvPr/>
          </p:nvSpPr>
          <p:spPr>
            <a:xfrm>
              <a:off x="2026350" y="3270425"/>
              <a:ext cx="3843600" cy="369600"/>
            </a:xfrm>
            <a:prstGeom prst="rect">
              <a:avLst/>
            </a:prstGeom>
            <a:noFill/>
            <a:ln>
              <a:noFill/>
            </a:ln>
          </p:spPr>
          <p:txBody>
            <a:bodyPr spcFirstLastPara="1" wrap="square" lIns="91425" tIns="126000" rIns="91425" bIns="126000" anchor="ctr" anchorCtr="0">
              <a:noAutofit/>
            </a:bodyPr>
            <a:lstStyle/>
            <a:p>
              <a:pPr marL="0" lvl="0" indent="0" algn="l" rtl="0">
                <a:spcBef>
                  <a:spcPts val="0"/>
                </a:spcBef>
                <a:spcAft>
                  <a:spcPts val="0"/>
                </a:spcAft>
                <a:buNone/>
              </a:pPr>
              <a:r>
                <a:rPr lang="en" sz="1000">
                  <a:solidFill>
                    <a:schemeClr val="dk1"/>
                  </a:solidFill>
                  <a:latin typeface="Livvic"/>
                  <a:ea typeface="Livvic"/>
                  <a:cs typeface="Livvic"/>
                  <a:sym typeface="Livvic"/>
                </a:rPr>
                <a:t>Mean Absolute Error (MAE)</a:t>
              </a:r>
              <a:endParaRPr sz="1000">
                <a:solidFill>
                  <a:schemeClr val="dk1"/>
                </a:solidFill>
                <a:latin typeface="Livvic"/>
                <a:ea typeface="Livvic"/>
                <a:cs typeface="Livvic"/>
                <a:sym typeface="Livvic"/>
              </a:endParaRPr>
            </a:p>
          </p:txBody>
        </p:sp>
        <p:sp>
          <p:nvSpPr>
            <p:cNvPr id="476" name="Google Shape;476;p45"/>
            <p:cNvSpPr/>
            <p:nvPr/>
          </p:nvSpPr>
          <p:spPr>
            <a:xfrm>
              <a:off x="815250" y="3719000"/>
              <a:ext cx="10737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Optimization</a:t>
              </a:r>
              <a:endParaRPr sz="1000">
                <a:solidFill>
                  <a:schemeClr val="dk1"/>
                </a:solidFill>
                <a:latin typeface="Poppins SemiBold"/>
                <a:ea typeface="Poppins SemiBold"/>
                <a:cs typeface="Poppins SemiBold"/>
                <a:sym typeface="Poppins SemiBold"/>
              </a:endParaRPr>
            </a:p>
          </p:txBody>
        </p:sp>
        <p:sp>
          <p:nvSpPr>
            <p:cNvPr id="477" name="Google Shape;477;p45"/>
            <p:cNvSpPr/>
            <p:nvPr/>
          </p:nvSpPr>
          <p:spPr>
            <a:xfrm>
              <a:off x="2026350" y="3719000"/>
              <a:ext cx="3843600" cy="369600"/>
            </a:xfrm>
            <a:prstGeom prst="rect">
              <a:avLst/>
            </a:prstGeom>
            <a:noFill/>
            <a:ln>
              <a:noFill/>
            </a:ln>
          </p:spPr>
          <p:txBody>
            <a:bodyPr spcFirstLastPara="1" wrap="square" lIns="91425" tIns="126000" rIns="91425" bIns="126000" anchor="ctr" anchorCtr="0">
              <a:noAutofit/>
            </a:bodyPr>
            <a:lstStyle/>
            <a:p>
              <a:pPr marL="0" lvl="0" indent="0" algn="l" rtl="0">
                <a:spcBef>
                  <a:spcPts val="0"/>
                </a:spcBef>
                <a:spcAft>
                  <a:spcPts val="0"/>
                </a:spcAft>
                <a:buNone/>
              </a:pPr>
              <a:r>
                <a:rPr lang="en" sz="1000">
                  <a:solidFill>
                    <a:schemeClr val="dk1"/>
                  </a:solidFill>
                  <a:latin typeface="Livvic"/>
                  <a:ea typeface="Livvic"/>
                  <a:cs typeface="Livvic"/>
                  <a:sym typeface="Livvic"/>
                </a:rPr>
                <a:t>Adam</a:t>
              </a:r>
              <a:endParaRPr sz="1000">
                <a:solidFill>
                  <a:schemeClr val="dk1"/>
                </a:solidFill>
                <a:latin typeface="Livvic"/>
                <a:ea typeface="Livvic"/>
                <a:cs typeface="Livvic"/>
                <a:sym typeface="Livvic"/>
              </a:endParaRPr>
            </a:p>
          </p:txBody>
        </p:sp>
        <p:sp>
          <p:nvSpPr>
            <p:cNvPr id="478" name="Google Shape;478;p45"/>
            <p:cNvSpPr/>
            <p:nvPr/>
          </p:nvSpPr>
          <p:spPr>
            <a:xfrm>
              <a:off x="815250" y="4167575"/>
              <a:ext cx="1073700" cy="3696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Fitting</a:t>
              </a:r>
              <a:endParaRPr sz="1000">
                <a:solidFill>
                  <a:schemeClr val="dk1"/>
                </a:solidFill>
                <a:latin typeface="Poppins SemiBold"/>
                <a:ea typeface="Poppins SemiBold"/>
                <a:cs typeface="Poppins SemiBold"/>
                <a:sym typeface="Poppins SemiBold"/>
              </a:endParaRPr>
            </a:p>
          </p:txBody>
        </p:sp>
        <p:sp>
          <p:nvSpPr>
            <p:cNvPr id="479" name="Google Shape;479;p45"/>
            <p:cNvSpPr/>
            <p:nvPr/>
          </p:nvSpPr>
          <p:spPr>
            <a:xfrm>
              <a:off x="2026350" y="4167575"/>
              <a:ext cx="3843600" cy="369600"/>
            </a:xfrm>
            <a:prstGeom prst="rect">
              <a:avLst/>
            </a:prstGeom>
            <a:noFill/>
            <a:ln>
              <a:noFill/>
            </a:ln>
          </p:spPr>
          <p:txBody>
            <a:bodyPr spcFirstLastPara="1" wrap="square" lIns="91425" tIns="126000" rIns="91425" bIns="126000" anchor="ctr" anchorCtr="0">
              <a:noAutofit/>
            </a:bodyPr>
            <a:lstStyle/>
            <a:p>
              <a:pPr marL="0" lvl="0" indent="0" algn="l" rtl="0">
                <a:spcBef>
                  <a:spcPts val="0"/>
                </a:spcBef>
                <a:spcAft>
                  <a:spcPts val="0"/>
                </a:spcAft>
                <a:buNone/>
              </a:pPr>
              <a:r>
                <a:rPr lang="en" sz="1000">
                  <a:solidFill>
                    <a:schemeClr val="dk1"/>
                  </a:solidFill>
                  <a:latin typeface="Livvic"/>
                  <a:ea typeface="Livvic"/>
                  <a:cs typeface="Livvic"/>
                  <a:sym typeface="Livvic"/>
                </a:rPr>
                <a:t>Epoch: 50, Batch Size: 72, Verbose: 2</a:t>
              </a:r>
              <a:endParaRPr sz="1000">
                <a:solidFill>
                  <a:schemeClr val="dk1"/>
                </a:solidFill>
                <a:latin typeface="Livvic"/>
                <a:ea typeface="Livvic"/>
                <a:cs typeface="Livvic"/>
                <a:sym typeface="Livvic"/>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6"/>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NIU Xinyan</a:t>
            </a:r>
            <a:endParaRPr sz="1200">
              <a:solidFill>
                <a:schemeClr val="dk1"/>
              </a:solidFill>
              <a:latin typeface="Livvic"/>
              <a:ea typeface="Livvic"/>
              <a:cs typeface="Livvic"/>
              <a:sym typeface="Livvic"/>
            </a:endParaRPr>
          </a:p>
        </p:txBody>
      </p:sp>
      <p:sp>
        <p:nvSpPr>
          <p:cNvPr id="485" name="Google Shape;485;p4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Step 6: Model Evaluation</a:t>
            </a:r>
            <a:endParaRPr sz="2600"/>
          </a:p>
        </p:txBody>
      </p:sp>
      <p:sp>
        <p:nvSpPr>
          <p:cNvPr id="486" name="Google Shape;486;p46"/>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a:t>
            </a:r>
            <a:r>
              <a:rPr lang="en" sz="1200" b="1">
                <a:solidFill>
                  <a:schemeClr val="dk1"/>
                </a:solidFill>
                <a:latin typeface="Livvic"/>
                <a:ea typeface="Livvic"/>
                <a:cs typeface="Livvic"/>
                <a:sym typeface="Livvic"/>
              </a:rPr>
              <a:t>Model Training</a:t>
            </a:r>
            <a:r>
              <a:rPr lang="en" sz="1200">
                <a:solidFill>
                  <a:schemeClr val="dk1"/>
                </a:solidFill>
                <a:latin typeface="Livvic"/>
                <a:ea typeface="Livvic"/>
                <a:cs typeface="Livvic"/>
                <a:sym typeface="Livvic"/>
              </a:rPr>
              <a:t> | Strategy &amp; Backtesting | Results | Summary</a:t>
            </a:r>
            <a:endParaRPr sz="1200">
              <a:solidFill>
                <a:schemeClr val="dk1"/>
              </a:solidFill>
              <a:latin typeface="Livvic"/>
              <a:ea typeface="Livvic"/>
              <a:cs typeface="Livvic"/>
              <a:sym typeface="Livvic"/>
            </a:endParaRPr>
          </a:p>
        </p:txBody>
      </p:sp>
      <p:pic>
        <p:nvPicPr>
          <p:cNvPr id="487" name="Google Shape;487;p46"/>
          <p:cNvPicPr preferRelativeResize="0"/>
          <p:nvPr/>
        </p:nvPicPr>
        <p:blipFill>
          <a:blip r:embed="rId3">
            <a:alphaModFix/>
          </a:blip>
          <a:stretch>
            <a:fillRect/>
          </a:stretch>
        </p:blipFill>
        <p:spPr>
          <a:xfrm>
            <a:off x="5728875" y="2251900"/>
            <a:ext cx="2825775" cy="2143449"/>
          </a:xfrm>
          <a:prstGeom prst="rect">
            <a:avLst/>
          </a:prstGeom>
          <a:noFill/>
          <a:ln>
            <a:noFill/>
          </a:ln>
        </p:spPr>
      </p:pic>
      <p:pic>
        <p:nvPicPr>
          <p:cNvPr id="488" name="Google Shape;488;p46"/>
          <p:cNvPicPr preferRelativeResize="0"/>
          <p:nvPr/>
        </p:nvPicPr>
        <p:blipFill>
          <a:blip r:embed="rId4">
            <a:alphaModFix/>
          </a:blip>
          <a:stretch>
            <a:fillRect/>
          </a:stretch>
        </p:blipFill>
        <p:spPr>
          <a:xfrm>
            <a:off x="5916475" y="1019113"/>
            <a:ext cx="2507522" cy="927925"/>
          </a:xfrm>
          <a:prstGeom prst="rect">
            <a:avLst/>
          </a:prstGeom>
          <a:noFill/>
          <a:ln w="9525" cap="flat" cmpd="sng">
            <a:solidFill>
              <a:schemeClr val="dk1"/>
            </a:solidFill>
            <a:prstDash val="solid"/>
            <a:round/>
            <a:headEnd type="none" w="sm" len="sm"/>
            <a:tailEnd type="none" w="sm" len="sm"/>
          </a:ln>
        </p:spPr>
      </p:pic>
      <p:sp>
        <p:nvSpPr>
          <p:cNvPr id="489" name="Google Shape;489;p46"/>
          <p:cNvSpPr/>
          <p:nvPr/>
        </p:nvSpPr>
        <p:spPr>
          <a:xfrm>
            <a:off x="757675" y="1407100"/>
            <a:ext cx="1807500" cy="1731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cxnSp>
        <p:nvCxnSpPr>
          <p:cNvPr id="490" name="Google Shape;490;p46"/>
          <p:cNvCxnSpPr>
            <a:stCxn id="489" idx="3"/>
            <a:endCxn id="488" idx="1"/>
          </p:cNvCxnSpPr>
          <p:nvPr/>
        </p:nvCxnSpPr>
        <p:spPr>
          <a:xfrm rot="10800000" flipH="1">
            <a:off x="2565175" y="1483150"/>
            <a:ext cx="3351300" cy="10500"/>
          </a:xfrm>
          <a:prstGeom prst="straightConnector1">
            <a:avLst/>
          </a:prstGeom>
          <a:noFill/>
          <a:ln w="9525" cap="flat" cmpd="sng">
            <a:solidFill>
              <a:schemeClr val="dk1"/>
            </a:solidFill>
            <a:prstDash val="solid"/>
            <a:round/>
            <a:headEnd type="none" w="med" len="med"/>
            <a:tailEnd type="triangle" w="med" len="med"/>
          </a:ln>
        </p:spPr>
      </p:cxnSp>
      <p:sp>
        <p:nvSpPr>
          <p:cNvPr id="491" name="Google Shape;491;p46"/>
          <p:cNvSpPr/>
          <p:nvPr/>
        </p:nvSpPr>
        <p:spPr>
          <a:xfrm>
            <a:off x="5916538" y="662850"/>
            <a:ext cx="2507400" cy="270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Poppins SemiBold"/>
                <a:ea typeface="Poppins SemiBold"/>
                <a:cs typeface="Poppins SemiBold"/>
                <a:sym typeface="Poppins SemiBold"/>
              </a:rPr>
              <a:t>Predicted close(t) &amp; close(t+1)</a:t>
            </a:r>
            <a:endParaRPr sz="1000">
              <a:solidFill>
                <a:schemeClr val="dk1"/>
              </a:solidFill>
              <a:latin typeface="Poppins SemiBold"/>
              <a:ea typeface="Poppins SemiBold"/>
              <a:cs typeface="Poppins SemiBold"/>
              <a:sym typeface="Poppins SemiBold"/>
            </a:endParaRPr>
          </a:p>
        </p:txBody>
      </p:sp>
      <p:grpSp>
        <p:nvGrpSpPr>
          <p:cNvPr id="492" name="Google Shape;492;p46"/>
          <p:cNvGrpSpPr/>
          <p:nvPr/>
        </p:nvGrpSpPr>
        <p:grpSpPr>
          <a:xfrm>
            <a:off x="720000" y="1212338"/>
            <a:ext cx="5008874" cy="2783519"/>
            <a:chOff x="720000" y="1212338"/>
            <a:chExt cx="5008874" cy="2783519"/>
          </a:xfrm>
        </p:grpSpPr>
        <p:pic>
          <p:nvPicPr>
            <p:cNvPr id="493" name="Google Shape;493;p46"/>
            <p:cNvPicPr preferRelativeResize="0"/>
            <p:nvPr/>
          </p:nvPicPr>
          <p:blipFill>
            <a:blip r:embed="rId5">
              <a:alphaModFix/>
            </a:blip>
            <a:stretch>
              <a:fillRect/>
            </a:stretch>
          </p:blipFill>
          <p:spPr>
            <a:xfrm>
              <a:off x="720000" y="1212338"/>
              <a:ext cx="3143342" cy="369300"/>
            </a:xfrm>
            <a:prstGeom prst="rect">
              <a:avLst/>
            </a:prstGeom>
            <a:noFill/>
            <a:ln>
              <a:noFill/>
            </a:ln>
          </p:spPr>
        </p:pic>
        <p:pic>
          <p:nvPicPr>
            <p:cNvPr id="494" name="Google Shape;494;p46"/>
            <p:cNvPicPr preferRelativeResize="0"/>
            <p:nvPr/>
          </p:nvPicPr>
          <p:blipFill>
            <a:blip r:embed="rId6">
              <a:alphaModFix/>
            </a:blip>
            <a:stretch>
              <a:fillRect/>
            </a:stretch>
          </p:blipFill>
          <p:spPr>
            <a:xfrm>
              <a:off x="720000" y="1535525"/>
              <a:ext cx="5008874" cy="2460332"/>
            </a:xfrm>
            <a:prstGeom prst="rect">
              <a:avLst/>
            </a:prstGeom>
            <a:noFill/>
            <a:ln>
              <a:noFill/>
            </a:ln>
          </p:spPr>
        </p:pic>
      </p:grpSp>
      <p:sp>
        <p:nvSpPr>
          <p:cNvPr id="495" name="Google Shape;495;p46"/>
          <p:cNvSpPr/>
          <p:nvPr/>
        </p:nvSpPr>
        <p:spPr>
          <a:xfrm>
            <a:off x="720000" y="3478050"/>
            <a:ext cx="4167300" cy="517800"/>
          </a:xfrm>
          <a:prstGeom prst="roundRect">
            <a:avLst>
              <a:gd name="adj" fmla="val 16667"/>
            </a:avLst>
          </a:prstGeom>
          <a:solidFill>
            <a:srgbClr val="000000">
              <a:alpha val="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496" name="Google Shape;496;p46"/>
          <p:cNvSpPr/>
          <p:nvPr/>
        </p:nvSpPr>
        <p:spPr>
          <a:xfrm>
            <a:off x="1231651" y="4212588"/>
            <a:ext cx="3144000" cy="270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latin typeface="Poppins SemiBold"/>
                <a:ea typeface="Poppins SemiBold"/>
                <a:cs typeface="Poppins SemiBold"/>
                <a:sym typeface="Poppins SemiBold"/>
              </a:rPr>
              <a:t>predicted closing price &amp; actual Ether price</a:t>
            </a:r>
            <a:endParaRPr sz="1000">
              <a:solidFill>
                <a:schemeClr val="dk1"/>
              </a:solidFill>
              <a:latin typeface="Poppins SemiBold"/>
              <a:ea typeface="Poppins SemiBold"/>
              <a:cs typeface="Poppins SemiBold"/>
              <a:sym typeface="Poppins SemiBold"/>
            </a:endParaRPr>
          </a:p>
        </p:txBody>
      </p:sp>
      <p:cxnSp>
        <p:nvCxnSpPr>
          <p:cNvPr id="497" name="Google Shape;497;p46"/>
          <p:cNvCxnSpPr>
            <a:stCxn id="495" idx="2"/>
            <a:endCxn id="496" idx="0"/>
          </p:cNvCxnSpPr>
          <p:nvPr/>
        </p:nvCxnSpPr>
        <p:spPr>
          <a:xfrm>
            <a:off x="2803650" y="3995850"/>
            <a:ext cx="0" cy="2166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7"/>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7"/>
          <p:cNvSpPr txBox="1">
            <a:spLocks noGrp="1"/>
          </p:cNvSpPr>
          <p:nvPr>
            <p:ph type="title"/>
          </p:nvPr>
        </p:nvSpPr>
        <p:spPr>
          <a:xfrm>
            <a:off x="4085025" y="2155800"/>
            <a:ext cx="42294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Strategy &amp; Back-testing</a:t>
            </a:r>
            <a:endParaRPr/>
          </a:p>
        </p:txBody>
      </p:sp>
      <p:sp>
        <p:nvSpPr>
          <p:cNvPr id="504" name="Google Shape;504;p47"/>
          <p:cNvSpPr txBox="1">
            <a:spLocks noGrp="1"/>
          </p:cNvSpPr>
          <p:nvPr>
            <p:ph type="title" idx="2"/>
          </p:nvPr>
        </p:nvSpPr>
        <p:spPr>
          <a:xfrm>
            <a:off x="4201400" y="1072275"/>
            <a:ext cx="10716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505" name="Google Shape;505;p47"/>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LIANG Haojin</a:t>
            </a:r>
            <a:endParaRPr/>
          </a:p>
        </p:txBody>
      </p:sp>
      <p:sp>
        <p:nvSpPr>
          <p:cNvPr id="506" name="Google Shape;506;p47"/>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7"/>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7"/>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8"/>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LIANG Haojin</a:t>
            </a:r>
            <a:endParaRPr sz="1200">
              <a:solidFill>
                <a:schemeClr val="dk1"/>
              </a:solidFill>
              <a:latin typeface="Livvic"/>
              <a:ea typeface="Livvic"/>
              <a:cs typeface="Livvic"/>
              <a:sym typeface="Livvic"/>
            </a:endParaRPr>
          </a:p>
        </p:txBody>
      </p:sp>
      <p:sp>
        <p:nvSpPr>
          <p:cNvPr id="514" name="Google Shape;514;p48"/>
          <p:cNvSpPr txBox="1">
            <a:spLocks noGrp="1"/>
          </p:cNvSpPr>
          <p:nvPr>
            <p:ph type="title"/>
          </p:nvPr>
        </p:nvSpPr>
        <p:spPr>
          <a:xfrm>
            <a:off x="720000" y="539400"/>
            <a:ext cx="19725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Strategy </a:t>
            </a:r>
            <a:endParaRPr sz="2900"/>
          </a:p>
        </p:txBody>
      </p:sp>
      <p:sp>
        <p:nvSpPr>
          <p:cNvPr id="515" name="Google Shape;515;p48"/>
          <p:cNvSpPr/>
          <p:nvPr/>
        </p:nvSpPr>
        <p:spPr>
          <a:xfrm>
            <a:off x="5440400" y="1464800"/>
            <a:ext cx="2936400" cy="7377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close(t-1): current price</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close(t):  predicted current price</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close(t+1): predicted tomorrow price</a:t>
            </a:r>
            <a:endParaRPr sz="1300">
              <a:solidFill>
                <a:schemeClr val="dk1"/>
              </a:solidFill>
              <a:latin typeface="Livvic"/>
              <a:ea typeface="Livvic"/>
              <a:cs typeface="Livvic"/>
              <a:sym typeface="Livvic"/>
            </a:endParaRPr>
          </a:p>
        </p:txBody>
      </p:sp>
      <p:sp>
        <p:nvSpPr>
          <p:cNvPr id="516" name="Google Shape;516;p48"/>
          <p:cNvSpPr/>
          <p:nvPr/>
        </p:nvSpPr>
        <p:spPr>
          <a:xfrm>
            <a:off x="5440400" y="2729225"/>
            <a:ext cx="2936400" cy="5736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close(t-1)&lt;close(t+1) → buy signal</a:t>
            </a:r>
            <a:endParaRPr sz="1300">
              <a:solidFill>
                <a:schemeClr val="dk1"/>
              </a:solidFill>
              <a:latin typeface="Livvic"/>
              <a:ea typeface="Livvic"/>
              <a:cs typeface="Livvic"/>
              <a:sym typeface="Livvic"/>
            </a:endParaRPr>
          </a:p>
          <a:p>
            <a:pPr marL="0" lvl="0" indent="0" algn="ctr" rtl="0">
              <a:spcBef>
                <a:spcPts val="0"/>
              </a:spcBef>
              <a:spcAft>
                <a:spcPts val="0"/>
              </a:spcAft>
              <a:buNone/>
            </a:pPr>
            <a:r>
              <a:rPr lang="en" sz="1300">
                <a:solidFill>
                  <a:schemeClr val="dk1"/>
                </a:solidFill>
                <a:latin typeface="Livvic"/>
                <a:ea typeface="Livvic"/>
                <a:cs typeface="Livvic"/>
                <a:sym typeface="Livvic"/>
              </a:rPr>
              <a:t>close(t-1)&gt;close(t+1) → sell signal</a:t>
            </a:r>
            <a:endParaRPr sz="1300">
              <a:solidFill>
                <a:schemeClr val="dk1"/>
              </a:solidFill>
              <a:latin typeface="Livvic"/>
              <a:ea typeface="Livvic"/>
              <a:cs typeface="Livvic"/>
              <a:sym typeface="Livvic"/>
            </a:endParaRPr>
          </a:p>
        </p:txBody>
      </p:sp>
      <p:sp>
        <p:nvSpPr>
          <p:cNvPr id="517" name="Google Shape;517;p48"/>
          <p:cNvSpPr/>
          <p:nvPr/>
        </p:nvSpPr>
        <p:spPr>
          <a:xfrm>
            <a:off x="5440400" y="3861775"/>
            <a:ext cx="2936400" cy="5178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spcBef>
                <a:spcPts val="0"/>
              </a:spcBef>
              <a:spcAft>
                <a:spcPts val="0"/>
              </a:spcAft>
              <a:buNone/>
            </a:pPr>
            <a:r>
              <a:rPr lang="en" sz="1300">
                <a:solidFill>
                  <a:schemeClr val="dk1"/>
                </a:solidFill>
                <a:latin typeface="Livvic"/>
                <a:ea typeface="Livvic"/>
                <a:cs typeface="Livvic"/>
                <a:sym typeface="Livvic"/>
              </a:rPr>
              <a:t>Minimize maximum drawdowns</a:t>
            </a:r>
            <a:endParaRPr sz="1300">
              <a:solidFill>
                <a:schemeClr val="dk1"/>
              </a:solidFill>
              <a:latin typeface="Livvic"/>
              <a:ea typeface="Livvic"/>
              <a:cs typeface="Livvic"/>
              <a:sym typeface="Livvic"/>
            </a:endParaRPr>
          </a:p>
          <a:p>
            <a:pPr marL="0" lvl="0" indent="0" algn="ctr" rtl="0">
              <a:spcBef>
                <a:spcPts val="0"/>
              </a:spcBef>
              <a:spcAft>
                <a:spcPts val="0"/>
              </a:spcAft>
              <a:buNone/>
            </a:pPr>
            <a:r>
              <a:rPr lang="en" sz="1300">
                <a:solidFill>
                  <a:schemeClr val="dk1"/>
                </a:solidFill>
                <a:latin typeface="Livvic"/>
                <a:ea typeface="Livvic"/>
                <a:cs typeface="Livvic"/>
                <a:sym typeface="Livvic"/>
              </a:rPr>
              <a:t>Conservative with lower return</a:t>
            </a:r>
            <a:endParaRPr sz="1300">
              <a:solidFill>
                <a:schemeClr val="dk1"/>
              </a:solidFill>
              <a:latin typeface="Livvic"/>
              <a:ea typeface="Livvic"/>
              <a:cs typeface="Livvic"/>
              <a:sym typeface="Livvic"/>
            </a:endParaRPr>
          </a:p>
        </p:txBody>
      </p:sp>
      <p:sp>
        <p:nvSpPr>
          <p:cNvPr id="518" name="Google Shape;518;p48"/>
          <p:cNvSpPr/>
          <p:nvPr/>
        </p:nvSpPr>
        <p:spPr>
          <a:xfrm>
            <a:off x="5841200" y="1045000"/>
            <a:ext cx="2134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Two-days cycle</a:t>
            </a:r>
            <a:endParaRPr sz="1300">
              <a:solidFill>
                <a:schemeClr val="dk1"/>
              </a:solidFill>
              <a:latin typeface="Poppins SemiBold"/>
              <a:ea typeface="Poppins SemiBold"/>
              <a:cs typeface="Poppins SemiBold"/>
              <a:sym typeface="Poppins SemiBold"/>
            </a:endParaRPr>
          </a:p>
        </p:txBody>
      </p:sp>
      <p:sp>
        <p:nvSpPr>
          <p:cNvPr id="519" name="Google Shape;519;p48"/>
          <p:cNvSpPr/>
          <p:nvPr/>
        </p:nvSpPr>
        <p:spPr>
          <a:xfrm>
            <a:off x="5841200" y="2309400"/>
            <a:ext cx="2134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Signal generation</a:t>
            </a:r>
            <a:endParaRPr>
              <a:solidFill>
                <a:schemeClr val="dk1"/>
              </a:solidFill>
              <a:latin typeface="Poppins SemiBold"/>
              <a:ea typeface="Poppins SemiBold"/>
              <a:cs typeface="Poppins SemiBold"/>
              <a:sym typeface="Poppins SemiBold"/>
            </a:endParaRPr>
          </a:p>
        </p:txBody>
      </p:sp>
      <p:sp>
        <p:nvSpPr>
          <p:cNvPr id="520" name="Google Shape;520;p48"/>
          <p:cNvSpPr/>
          <p:nvPr/>
        </p:nvSpPr>
        <p:spPr>
          <a:xfrm>
            <a:off x="5841200" y="3425850"/>
            <a:ext cx="2134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Strategy objective</a:t>
            </a:r>
            <a:endParaRPr>
              <a:solidFill>
                <a:schemeClr val="dk1"/>
              </a:solidFill>
              <a:latin typeface="Poppins SemiBold"/>
              <a:ea typeface="Poppins SemiBold"/>
              <a:cs typeface="Poppins SemiBold"/>
              <a:sym typeface="Poppins SemiBold"/>
            </a:endParaRPr>
          </a:p>
        </p:txBody>
      </p:sp>
      <p:pic>
        <p:nvPicPr>
          <p:cNvPr id="521" name="Google Shape;521;p48"/>
          <p:cNvPicPr preferRelativeResize="0"/>
          <p:nvPr/>
        </p:nvPicPr>
        <p:blipFill>
          <a:blip r:embed="rId3">
            <a:alphaModFix/>
          </a:blip>
          <a:stretch>
            <a:fillRect/>
          </a:stretch>
        </p:blipFill>
        <p:spPr>
          <a:xfrm>
            <a:off x="762300" y="2974675"/>
            <a:ext cx="4497326" cy="1274229"/>
          </a:xfrm>
          <a:prstGeom prst="rect">
            <a:avLst/>
          </a:prstGeom>
          <a:noFill/>
          <a:ln w="9525" cap="flat" cmpd="sng">
            <a:solidFill>
              <a:schemeClr val="dk1"/>
            </a:solidFill>
            <a:prstDash val="solid"/>
            <a:round/>
            <a:headEnd type="none" w="sm" len="sm"/>
            <a:tailEnd type="none" w="sm" len="sm"/>
          </a:ln>
        </p:spPr>
      </p:pic>
      <p:pic>
        <p:nvPicPr>
          <p:cNvPr id="522" name="Google Shape;522;p48"/>
          <p:cNvPicPr preferRelativeResize="0"/>
          <p:nvPr/>
        </p:nvPicPr>
        <p:blipFill>
          <a:blip r:embed="rId4">
            <a:alphaModFix/>
          </a:blip>
          <a:stretch>
            <a:fillRect/>
          </a:stretch>
        </p:blipFill>
        <p:spPr>
          <a:xfrm>
            <a:off x="762300" y="1303850"/>
            <a:ext cx="4497326" cy="1424173"/>
          </a:xfrm>
          <a:prstGeom prst="rect">
            <a:avLst/>
          </a:prstGeom>
          <a:noFill/>
          <a:ln w="9525" cap="flat" cmpd="sng">
            <a:solidFill>
              <a:schemeClr val="dk1"/>
            </a:solidFill>
            <a:prstDash val="solid"/>
            <a:round/>
            <a:headEnd type="none" w="sm" len="sm"/>
            <a:tailEnd type="none" w="sm" len="sm"/>
          </a:ln>
        </p:spPr>
      </p:pic>
      <p:sp>
        <p:nvSpPr>
          <p:cNvPr id="523" name="Google Shape;523;p48"/>
          <p:cNvSpPr txBox="1"/>
          <p:nvPr/>
        </p:nvSpPr>
        <p:spPr>
          <a:xfrm>
            <a:off x="589350" y="4700225"/>
            <a:ext cx="804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a:t>
            </a:r>
            <a:r>
              <a:rPr lang="en" sz="1200" b="1">
                <a:solidFill>
                  <a:schemeClr val="dk1"/>
                </a:solidFill>
                <a:latin typeface="Livvic"/>
                <a:ea typeface="Livvic"/>
                <a:cs typeface="Livvic"/>
                <a:sym typeface="Livvic"/>
              </a:rPr>
              <a:t>Strategy &amp; Backtesting</a:t>
            </a:r>
            <a:r>
              <a:rPr lang="en" sz="1200">
                <a:solidFill>
                  <a:schemeClr val="dk1"/>
                </a:solidFill>
                <a:latin typeface="Livvic"/>
                <a:ea typeface="Livvic"/>
                <a:cs typeface="Livvic"/>
                <a:sym typeface="Livvic"/>
              </a:rPr>
              <a:t> | Results | Summary</a:t>
            </a:r>
            <a:endParaRPr sz="1200">
              <a:solidFill>
                <a:schemeClr val="dk1"/>
              </a:solidFill>
              <a:latin typeface="Livvic"/>
              <a:ea typeface="Livvic"/>
              <a:cs typeface="Livvic"/>
              <a:sym typeface="Livv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49"/>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LIANG Haojin</a:t>
            </a:r>
            <a:endParaRPr sz="1200">
              <a:solidFill>
                <a:schemeClr val="dk1"/>
              </a:solidFill>
              <a:latin typeface="Livvic"/>
              <a:ea typeface="Livvic"/>
              <a:cs typeface="Livvic"/>
              <a:sym typeface="Livvic"/>
            </a:endParaRPr>
          </a:p>
        </p:txBody>
      </p:sp>
      <p:sp>
        <p:nvSpPr>
          <p:cNvPr id="529" name="Google Shape;529;p49"/>
          <p:cNvSpPr txBox="1"/>
          <p:nvPr/>
        </p:nvSpPr>
        <p:spPr>
          <a:xfrm>
            <a:off x="589350" y="4700225"/>
            <a:ext cx="804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a:t>
            </a:r>
            <a:r>
              <a:rPr lang="en" sz="1200" b="1">
                <a:solidFill>
                  <a:schemeClr val="dk1"/>
                </a:solidFill>
                <a:latin typeface="Livvic"/>
                <a:ea typeface="Livvic"/>
                <a:cs typeface="Livvic"/>
                <a:sym typeface="Livvic"/>
              </a:rPr>
              <a:t>Strategy &amp; Backtesting</a:t>
            </a:r>
            <a:r>
              <a:rPr lang="en" sz="1200">
                <a:solidFill>
                  <a:schemeClr val="dk1"/>
                </a:solidFill>
                <a:latin typeface="Livvic"/>
                <a:ea typeface="Livvic"/>
                <a:cs typeface="Livvic"/>
                <a:sym typeface="Livvic"/>
              </a:rPr>
              <a:t> | Results | Summary</a:t>
            </a:r>
            <a:endParaRPr sz="1200">
              <a:solidFill>
                <a:schemeClr val="dk1"/>
              </a:solidFill>
              <a:latin typeface="Livvic"/>
              <a:ea typeface="Livvic"/>
              <a:cs typeface="Livvic"/>
              <a:sym typeface="Livvic"/>
            </a:endParaRPr>
          </a:p>
        </p:txBody>
      </p:sp>
      <p:sp>
        <p:nvSpPr>
          <p:cNvPr id="530" name="Google Shape;530;p49"/>
          <p:cNvSpPr txBox="1">
            <a:spLocks noGrp="1"/>
          </p:cNvSpPr>
          <p:nvPr>
            <p:ph type="title"/>
          </p:nvPr>
        </p:nvSpPr>
        <p:spPr>
          <a:xfrm>
            <a:off x="720000" y="539400"/>
            <a:ext cx="19725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Strategy </a:t>
            </a:r>
            <a:endParaRPr sz="2900"/>
          </a:p>
        </p:txBody>
      </p:sp>
      <p:graphicFrame>
        <p:nvGraphicFramePr>
          <p:cNvPr id="531" name="Google Shape;531;p49"/>
          <p:cNvGraphicFramePr/>
          <p:nvPr/>
        </p:nvGraphicFramePr>
        <p:xfrm>
          <a:off x="5029188" y="1512863"/>
          <a:ext cx="3288325" cy="1142910"/>
        </p:xfrm>
        <a:graphic>
          <a:graphicData uri="http://schemas.openxmlformats.org/drawingml/2006/table">
            <a:tbl>
              <a:tblPr>
                <a:noFill/>
                <a:tableStyleId>{E2EA9BAF-C5BC-41EB-AEF3-7F5C3E93BA48}</a:tableStyleId>
              </a:tblPr>
              <a:tblGrid>
                <a:gridCol w="1065525">
                  <a:extLst>
                    <a:ext uri="{9D8B030D-6E8A-4147-A177-3AD203B41FA5}">
                      <a16:colId xmlns:a16="http://schemas.microsoft.com/office/drawing/2014/main" val="20000"/>
                    </a:ext>
                  </a:extLst>
                </a:gridCol>
                <a:gridCol w="1058375">
                  <a:extLst>
                    <a:ext uri="{9D8B030D-6E8A-4147-A177-3AD203B41FA5}">
                      <a16:colId xmlns:a16="http://schemas.microsoft.com/office/drawing/2014/main" val="20001"/>
                    </a:ext>
                  </a:extLst>
                </a:gridCol>
                <a:gridCol w="1164425">
                  <a:extLst>
                    <a:ext uri="{9D8B030D-6E8A-4147-A177-3AD203B41FA5}">
                      <a16:colId xmlns:a16="http://schemas.microsoft.com/office/drawing/2014/main" val="20002"/>
                    </a:ext>
                  </a:extLst>
                </a:gridCol>
              </a:tblGrid>
              <a:tr h="330550">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position</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Isbuy=True</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Isbuy=False</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0"/>
                  </a:ext>
                </a:extLst>
              </a:tr>
              <a:tr h="331525">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Issell=True</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0</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-1</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1"/>
                  </a:ext>
                </a:extLst>
              </a:tr>
              <a:tr h="331525">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issell=False</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1</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0</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2"/>
                  </a:ext>
                </a:extLst>
              </a:tr>
            </a:tbl>
          </a:graphicData>
        </a:graphic>
      </p:graphicFrame>
      <p:sp>
        <p:nvSpPr>
          <p:cNvPr id="532" name="Google Shape;532;p49"/>
          <p:cNvSpPr/>
          <p:nvPr/>
        </p:nvSpPr>
        <p:spPr>
          <a:xfrm>
            <a:off x="5029213" y="3389225"/>
            <a:ext cx="3288300" cy="8697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(Max position=2)</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Location action: cumulative position</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Location status: normalize above</a:t>
            </a:r>
            <a:endParaRPr sz="1300">
              <a:solidFill>
                <a:schemeClr val="dk1"/>
              </a:solidFill>
              <a:latin typeface="Livvic"/>
              <a:ea typeface="Livvic"/>
              <a:cs typeface="Livvic"/>
              <a:sym typeface="Livvic"/>
            </a:endParaRPr>
          </a:p>
        </p:txBody>
      </p:sp>
      <p:sp>
        <p:nvSpPr>
          <p:cNvPr id="533" name="Google Shape;533;p49"/>
          <p:cNvSpPr/>
          <p:nvPr/>
        </p:nvSpPr>
        <p:spPr>
          <a:xfrm>
            <a:off x="6423938" y="2837813"/>
            <a:ext cx="378900" cy="369300"/>
          </a:xfrm>
          <a:prstGeom prst="downArrow">
            <a:avLst>
              <a:gd name="adj1" fmla="val 50000"/>
              <a:gd name="adj2" fmla="val 5000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534" name="Google Shape;534;p49"/>
          <p:cNvSpPr/>
          <p:nvPr/>
        </p:nvSpPr>
        <p:spPr>
          <a:xfrm>
            <a:off x="5605950" y="1143575"/>
            <a:ext cx="2134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Position calculation</a:t>
            </a:r>
            <a:endParaRPr>
              <a:solidFill>
                <a:schemeClr val="dk1"/>
              </a:solidFill>
              <a:latin typeface="Poppins SemiBold"/>
              <a:ea typeface="Poppins SemiBold"/>
              <a:cs typeface="Poppins SemiBold"/>
              <a:sym typeface="Poppins SemiBold"/>
            </a:endParaRPr>
          </a:p>
        </p:txBody>
      </p:sp>
      <p:pic>
        <p:nvPicPr>
          <p:cNvPr id="535" name="Google Shape;535;p49"/>
          <p:cNvPicPr preferRelativeResize="0"/>
          <p:nvPr/>
        </p:nvPicPr>
        <p:blipFill>
          <a:blip r:embed="rId3">
            <a:alphaModFix/>
          </a:blip>
          <a:stretch>
            <a:fillRect/>
          </a:stretch>
        </p:blipFill>
        <p:spPr>
          <a:xfrm>
            <a:off x="766200" y="1285213"/>
            <a:ext cx="4077826" cy="1384775"/>
          </a:xfrm>
          <a:prstGeom prst="rect">
            <a:avLst/>
          </a:prstGeom>
          <a:noFill/>
          <a:ln w="9525" cap="flat" cmpd="sng">
            <a:solidFill>
              <a:schemeClr val="dk1"/>
            </a:solidFill>
            <a:prstDash val="solid"/>
            <a:round/>
            <a:headEnd type="none" w="sm" len="sm"/>
            <a:tailEnd type="none" w="sm" len="sm"/>
          </a:ln>
        </p:spPr>
      </p:pic>
      <p:pic>
        <p:nvPicPr>
          <p:cNvPr id="536" name="Google Shape;536;p49"/>
          <p:cNvPicPr preferRelativeResize="0"/>
          <p:nvPr/>
        </p:nvPicPr>
        <p:blipFill>
          <a:blip r:embed="rId4">
            <a:alphaModFix/>
          </a:blip>
          <a:stretch>
            <a:fillRect/>
          </a:stretch>
        </p:blipFill>
        <p:spPr>
          <a:xfrm>
            <a:off x="766201" y="2837832"/>
            <a:ext cx="4077826" cy="151216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0"/>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LIANG Haojin</a:t>
            </a:r>
            <a:endParaRPr sz="1200">
              <a:solidFill>
                <a:schemeClr val="dk1"/>
              </a:solidFill>
              <a:latin typeface="Livvic"/>
              <a:ea typeface="Livvic"/>
              <a:cs typeface="Livvic"/>
              <a:sym typeface="Livvic"/>
            </a:endParaRPr>
          </a:p>
        </p:txBody>
      </p:sp>
      <p:sp>
        <p:nvSpPr>
          <p:cNvPr id="542" name="Google Shape;542;p50"/>
          <p:cNvSpPr txBox="1"/>
          <p:nvPr/>
        </p:nvSpPr>
        <p:spPr>
          <a:xfrm>
            <a:off x="551550" y="4686825"/>
            <a:ext cx="8040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a:t>
            </a:r>
            <a:r>
              <a:rPr lang="en" sz="1200" b="1">
                <a:solidFill>
                  <a:schemeClr val="dk1"/>
                </a:solidFill>
                <a:latin typeface="Livvic"/>
                <a:ea typeface="Livvic"/>
                <a:cs typeface="Livvic"/>
                <a:sym typeface="Livvic"/>
              </a:rPr>
              <a:t>Strategy &amp; Backtesting</a:t>
            </a:r>
            <a:r>
              <a:rPr lang="en" sz="1200">
                <a:solidFill>
                  <a:schemeClr val="dk1"/>
                </a:solidFill>
                <a:latin typeface="Livvic"/>
                <a:ea typeface="Livvic"/>
                <a:cs typeface="Livvic"/>
                <a:sym typeface="Livvic"/>
              </a:rPr>
              <a:t> | Results | Summary</a:t>
            </a:r>
            <a:endParaRPr sz="1200">
              <a:solidFill>
                <a:schemeClr val="dk1"/>
              </a:solidFill>
              <a:latin typeface="Livvic"/>
              <a:ea typeface="Livvic"/>
              <a:cs typeface="Livvic"/>
              <a:sym typeface="Livvic"/>
            </a:endParaRPr>
          </a:p>
        </p:txBody>
      </p:sp>
      <p:sp>
        <p:nvSpPr>
          <p:cNvPr id="543" name="Google Shape;543;p50"/>
          <p:cNvSpPr txBox="1">
            <a:spLocks noGrp="1"/>
          </p:cNvSpPr>
          <p:nvPr>
            <p:ph type="title"/>
          </p:nvPr>
        </p:nvSpPr>
        <p:spPr>
          <a:xfrm>
            <a:off x="720000" y="539400"/>
            <a:ext cx="2715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Back-testing  </a:t>
            </a:r>
            <a:endParaRPr sz="2900"/>
          </a:p>
        </p:txBody>
      </p:sp>
      <p:pic>
        <p:nvPicPr>
          <p:cNvPr id="544" name="Google Shape;544;p50"/>
          <p:cNvPicPr preferRelativeResize="0"/>
          <p:nvPr/>
        </p:nvPicPr>
        <p:blipFill rotWithShape="1">
          <a:blip r:embed="rId3">
            <a:alphaModFix/>
          </a:blip>
          <a:srcRect b="7201"/>
          <a:stretch/>
        </p:blipFill>
        <p:spPr>
          <a:xfrm>
            <a:off x="720000" y="1172950"/>
            <a:ext cx="4411776" cy="1441501"/>
          </a:xfrm>
          <a:prstGeom prst="rect">
            <a:avLst/>
          </a:prstGeom>
          <a:noFill/>
          <a:ln>
            <a:noFill/>
          </a:ln>
        </p:spPr>
      </p:pic>
      <p:pic>
        <p:nvPicPr>
          <p:cNvPr id="545" name="Google Shape;545;p50"/>
          <p:cNvPicPr preferRelativeResize="0"/>
          <p:nvPr/>
        </p:nvPicPr>
        <p:blipFill rotWithShape="1">
          <a:blip r:embed="rId4">
            <a:alphaModFix/>
          </a:blip>
          <a:srcRect t="10233"/>
          <a:stretch/>
        </p:blipFill>
        <p:spPr>
          <a:xfrm>
            <a:off x="720000" y="2730200"/>
            <a:ext cx="5479027" cy="1236225"/>
          </a:xfrm>
          <a:prstGeom prst="rect">
            <a:avLst/>
          </a:prstGeom>
          <a:noFill/>
          <a:ln>
            <a:noFill/>
          </a:ln>
        </p:spPr>
      </p:pic>
      <p:sp>
        <p:nvSpPr>
          <p:cNvPr id="546" name="Google Shape;546;p50"/>
          <p:cNvSpPr/>
          <p:nvPr/>
        </p:nvSpPr>
        <p:spPr>
          <a:xfrm>
            <a:off x="5515044" y="978250"/>
            <a:ext cx="2917800" cy="7377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Cycle growth rate</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Asset growth rate</a:t>
            </a:r>
            <a:endParaRPr sz="1300">
              <a:solidFill>
                <a:schemeClr val="dk1"/>
              </a:solidFill>
              <a:latin typeface="Livvic"/>
              <a:ea typeface="Livvic"/>
              <a:cs typeface="Livvic"/>
              <a:sym typeface="Livvic"/>
            </a:endParaRPr>
          </a:p>
          <a:p>
            <a:pPr marL="0" lvl="0" indent="0" algn="ctr" rtl="0">
              <a:lnSpc>
                <a:spcPct val="100000"/>
              </a:lnSpc>
              <a:spcBef>
                <a:spcPts val="0"/>
              </a:spcBef>
              <a:spcAft>
                <a:spcPts val="0"/>
              </a:spcAft>
              <a:buNone/>
            </a:pPr>
            <a:r>
              <a:rPr lang="en" sz="1300">
                <a:solidFill>
                  <a:schemeClr val="dk1"/>
                </a:solidFill>
                <a:latin typeface="Livvic"/>
                <a:ea typeface="Livvic"/>
                <a:cs typeface="Livvic"/>
                <a:sym typeface="Livvic"/>
              </a:rPr>
              <a:t>ETH growth rate</a:t>
            </a:r>
            <a:endParaRPr sz="1300">
              <a:solidFill>
                <a:schemeClr val="dk1"/>
              </a:solidFill>
              <a:latin typeface="Livvic"/>
              <a:ea typeface="Livvic"/>
              <a:cs typeface="Livvic"/>
              <a:sym typeface="Livvic"/>
            </a:endParaRPr>
          </a:p>
        </p:txBody>
      </p:sp>
      <p:sp>
        <p:nvSpPr>
          <p:cNvPr id="547" name="Google Shape;547;p50"/>
          <p:cNvSpPr/>
          <p:nvPr/>
        </p:nvSpPr>
        <p:spPr>
          <a:xfrm>
            <a:off x="5515044" y="2198600"/>
            <a:ext cx="2917800" cy="3129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ctr" rtl="0">
              <a:spcBef>
                <a:spcPts val="0"/>
              </a:spcBef>
              <a:spcAft>
                <a:spcPts val="0"/>
              </a:spcAft>
              <a:buNone/>
            </a:pPr>
            <a:r>
              <a:rPr lang="en" sz="1300">
                <a:solidFill>
                  <a:schemeClr val="dk1"/>
                </a:solidFill>
                <a:latin typeface="Livvic"/>
                <a:ea typeface="Livvic"/>
                <a:cs typeface="Livvic"/>
                <a:sym typeface="Livvic"/>
              </a:rPr>
              <a:t>ETH price vs strategy</a:t>
            </a:r>
            <a:endParaRPr sz="1300">
              <a:solidFill>
                <a:schemeClr val="dk1"/>
              </a:solidFill>
              <a:latin typeface="Livvic"/>
              <a:ea typeface="Livvic"/>
              <a:cs typeface="Livvic"/>
              <a:sym typeface="Livvic"/>
            </a:endParaRPr>
          </a:p>
        </p:txBody>
      </p:sp>
      <p:sp>
        <p:nvSpPr>
          <p:cNvPr id="548" name="Google Shape;548;p50"/>
          <p:cNvSpPr/>
          <p:nvPr/>
        </p:nvSpPr>
        <p:spPr>
          <a:xfrm>
            <a:off x="5514294" y="679125"/>
            <a:ext cx="2917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Calculate performance curve</a:t>
            </a:r>
            <a:endParaRPr sz="1300">
              <a:solidFill>
                <a:schemeClr val="dk1"/>
              </a:solidFill>
              <a:latin typeface="Poppins SemiBold"/>
              <a:ea typeface="Poppins SemiBold"/>
              <a:cs typeface="Poppins SemiBold"/>
              <a:sym typeface="Poppins SemiBold"/>
            </a:endParaRPr>
          </a:p>
        </p:txBody>
      </p:sp>
      <p:sp>
        <p:nvSpPr>
          <p:cNvPr id="549" name="Google Shape;549;p50"/>
          <p:cNvSpPr/>
          <p:nvPr/>
        </p:nvSpPr>
        <p:spPr>
          <a:xfrm>
            <a:off x="5515044" y="1800100"/>
            <a:ext cx="2917800" cy="3129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Poppins SemiBold"/>
                <a:ea typeface="Poppins SemiBold"/>
                <a:cs typeface="Poppins SemiBold"/>
                <a:sym typeface="Poppins SemiBold"/>
              </a:rPr>
              <a:t>Plot performance  curve</a:t>
            </a:r>
            <a:endParaRPr>
              <a:solidFill>
                <a:schemeClr val="dk1"/>
              </a:solidFill>
              <a:latin typeface="Poppins SemiBold"/>
              <a:ea typeface="Poppins SemiBold"/>
              <a:cs typeface="Poppins SemiBold"/>
              <a:sym typeface="Poppins SemiBold"/>
            </a:endParaRPr>
          </a:p>
        </p:txBody>
      </p:sp>
      <p:pic>
        <p:nvPicPr>
          <p:cNvPr id="550" name="Google Shape;550;p50"/>
          <p:cNvPicPr preferRelativeResize="0"/>
          <p:nvPr/>
        </p:nvPicPr>
        <p:blipFill>
          <a:blip r:embed="rId5">
            <a:alphaModFix/>
          </a:blip>
          <a:stretch>
            <a:fillRect/>
          </a:stretch>
        </p:blipFill>
        <p:spPr>
          <a:xfrm>
            <a:off x="6266400" y="2618175"/>
            <a:ext cx="2123901" cy="1873999"/>
          </a:xfrm>
          <a:prstGeom prst="rect">
            <a:avLst/>
          </a:prstGeom>
          <a:noFill/>
          <a:ln>
            <a:noFill/>
          </a:ln>
        </p:spPr>
      </p:pic>
      <p:graphicFrame>
        <p:nvGraphicFramePr>
          <p:cNvPr id="551" name="Google Shape;551;p50"/>
          <p:cNvGraphicFramePr/>
          <p:nvPr/>
        </p:nvGraphicFramePr>
        <p:xfrm>
          <a:off x="3894200" y="3326963"/>
          <a:ext cx="1907425" cy="1142910"/>
        </p:xfrm>
        <a:graphic>
          <a:graphicData uri="http://schemas.openxmlformats.org/drawingml/2006/table">
            <a:tbl>
              <a:tblPr>
                <a:noFill/>
                <a:tableStyleId>{E2EA9BAF-C5BC-41EB-AEF3-7F5C3E93BA48}</a:tableStyleId>
              </a:tblPr>
              <a:tblGrid>
                <a:gridCol w="956925">
                  <a:extLst>
                    <a:ext uri="{9D8B030D-6E8A-4147-A177-3AD203B41FA5}">
                      <a16:colId xmlns:a16="http://schemas.microsoft.com/office/drawing/2014/main" val="20000"/>
                    </a:ext>
                  </a:extLst>
                </a:gridCol>
                <a:gridCol w="950500">
                  <a:extLst>
                    <a:ext uri="{9D8B030D-6E8A-4147-A177-3AD203B41FA5}">
                      <a16:colId xmlns:a16="http://schemas.microsoft.com/office/drawing/2014/main" val="20001"/>
                    </a:ext>
                  </a:extLst>
                </a:gridCol>
              </a:tblGrid>
              <a:tr h="325300">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position</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Return</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0"/>
                  </a:ext>
                </a:extLst>
              </a:tr>
              <a:tr h="325300">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ETH</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11.155</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1"/>
                  </a:ext>
                </a:extLst>
              </a:tr>
              <a:tr h="325300">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Strategy </a:t>
                      </a:r>
                      <a:endParaRPr sz="1300">
                        <a:solidFill>
                          <a:schemeClr val="dk1"/>
                        </a:solidFill>
                        <a:latin typeface="Livvic"/>
                        <a:ea typeface="Livvic"/>
                        <a:cs typeface="Livvic"/>
                        <a:sym typeface="Livvic"/>
                      </a:endParaRPr>
                    </a:p>
                  </a:txBody>
                  <a:tcPr marL="91425" marR="91425" marT="91425" marB="91425"/>
                </a:tc>
                <a:tc>
                  <a:txBody>
                    <a:bodyPr/>
                    <a:lstStyle/>
                    <a:p>
                      <a:pPr marL="0" lvl="0" indent="0" algn="ctr" rtl="0">
                        <a:spcBef>
                          <a:spcPts val="0"/>
                        </a:spcBef>
                        <a:spcAft>
                          <a:spcPts val="0"/>
                        </a:spcAft>
                        <a:buNone/>
                      </a:pPr>
                      <a:r>
                        <a:rPr lang="en" sz="1300">
                          <a:solidFill>
                            <a:schemeClr val="dk1"/>
                          </a:solidFill>
                          <a:latin typeface="Livvic"/>
                          <a:ea typeface="Livvic"/>
                          <a:cs typeface="Livvic"/>
                          <a:sym typeface="Livvic"/>
                        </a:rPr>
                        <a:t>3.93</a:t>
                      </a:r>
                      <a:endParaRPr sz="1300">
                        <a:solidFill>
                          <a:schemeClr val="dk1"/>
                        </a:solidFill>
                        <a:latin typeface="Livvic"/>
                        <a:ea typeface="Livvic"/>
                        <a:cs typeface="Livvic"/>
                        <a:sym typeface="Livvic"/>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51"/>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txBox="1">
            <a:spLocks noGrp="1"/>
          </p:cNvSpPr>
          <p:nvPr>
            <p:ph type="title"/>
          </p:nvPr>
        </p:nvSpPr>
        <p:spPr>
          <a:xfrm>
            <a:off x="4085025" y="2155800"/>
            <a:ext cx="42294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Results </a:t>
            </a:r>
            <a:endParaRPr/>
          </a:p>
        </p:txBody>
      </p:sp>
      <p:sp>
        <p:nvSpPr>
          <p:cNvPr id="558" name="Google Shape;558;p51"/>
          <p:cNvSpPr txBox="1">
            <a:spLocks noGrp="1"/>
          </p:cNvSpPr>
          <p:nvPr>
            <p:ph type="title" idx="2"/>
          </p:nvPr>
        </p:nvSpPr>
        <p:spPr>
          <a:xfrm>
            <a:off x="4201400" y="1072275"/>
            <a:ext cx="10716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559" name="Google Shape;559;p51"/>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HUANG Shiqi</a:t>
            </a:r>
            <a:endParaRPr/>
          </a:p>
        </p:txBody>
      </p:sp>
      <p:sp>
        <p:nvSpPr>
          <p:cNvPr id="560" name="Google Shape;560;p51"/>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1"/>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1"/>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52"/>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HUANG Shiqi</a:t>
            </a:r>
            <a:endParaRPr sz="1200">
              <a:solidFill>
                <a:schemeClr val="dk1"/>
              </a:solidFill>
              <a:latin typeface="Livvic"/>
              <a:ea typeface="Livvic"/>
              <a:cs typeface="Livvic"/>
              <a:sym typeface="Livvic"/>
            </a:endParaRPr>
          </a:p>
        </p:txBody>
      </p:sp>
      <p:sp>
        <p:nvSpPr>
          <p:cNvPr id="568" name="Google Shape;568;p52"/>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Strategy &amp; Backtesting | </a:t>
            </a:r>
            <a:r>
              <a:rPr lang="en" sz="1200" b="1">
                <a:solidFill>
                  <a:schemeClr val="dk1"/>
                </a:solidFill>
                <a:latin typeface="Livvic"/>
                <a:ea typeface="Livvic"/>
                <a:cs typeface="Livvic"/>
                <a:sym typeface="Livvic"/>
              </a:rPr>
              <a:t>Results </a:t>
            </a:r>
            <a:r>
              <a:rPr lang="en" sz="1200">
                <a:solidFill>
                  <a:schemeClr val="dk1"/>
                </a:solidFill>
                <a:latin typeface="Livvic"/>
                <a:ea typeface="Livvic"/>
                <a:cs typeface="Livvic"/>
                <a:sym typeface="Livvic"/>
              </a:rPr>
              <a:t>| Summary</a:t>
            </a:r>
            <a:endParaRPr sz="1200">
              <a:solidFill>
                <a:schemeClr val="dk1"/>
              </a:solidFill>
              <a:latin typeface="Livvic"/>
              <a:ea typeface="Livvic"/>
              <a:cs typeface="Livvic"/>
              <a:sym typeface="Livvic"/>
            </a:endParaRPr>
          </a:p>
        </p:txBody>
      </p:sp>
      <p:sp>
        <p:nvSpPr>
          <p:cNvPr id="569" name="Google Shape;569;p52"/>
          <p:cNvSpPr txBox="1">
            <a:spLocks noGrp="1"/>
          </p:cNvSpPr>
          <p:nvPr>
            <p:ph type="title"/>
          </p:nvPr>
        </p:nvSpPr>
        <p:spPr>
          <a:xfrm>
            <a:off x="720000" y="539400"/>
            <a:ext cx="61224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Results of Model Comparison </a:t>
            </a:r>
            <a:endParaRPr sz="2900"/>
          </a:p>
        </p:txBody>
      </p:sp>
      <p:sp>
        <p:nvSpPr>
          <p:cNvPr id="570" name="Google Shape;570;p52"/>
          <p:cNvSpPr/>
          <p:nvPr/>
        </p:nvSpPr>
        <p:spPr>
          <a:xfrm>
            <a:off x="720000" y="2755150"/>
            <a:ext cx="3737700" cy="1681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Explained Variance Ratio</a:t>
            </a:r>
            <a:endParaRPr sz="1600">
              <a:solidFill>
                <a:schemeClr val="dk1"/>
              </a:solidFill>
              <a:latin typeface="Poppins SemiBold"/>
              <a:ea typeface="Poppins SemiBold"/>
              <a:cs typeface="Poppins SemiBold"/>
              <a:sym typeface="Poppins SemiBold"/>
            </a:endParaRPr>
          </a:p>
        </p:txBody>
      </p:sp>
      <p:pic>
        <p:nvPicPr>
          <p:cNvPr id="571" name="Google Shape;571;p52" title="Gráfico"/>
          <p:cNvPicPr preferRelativeResize="0"/>
          <p:nvPr/>
        </p:nvPicPr>
        <p:blipFill>
          <a:blip r:embed="rId3">
            <a:alphaModFix/>
          </a:blip>
          <a:stretch>
            <a:fillRect/>
          </a:stretch>
        </p:blipFill>
        <p:spPr>
          <a:xfrm>
            <a:off x="737099" y="3227975"/>
            <a:ext cx="3737698" cy="1167650"/>
          </a:xfrm>
          <a:prstGeom prst="rect">
            <a:avLst/>
          </a:prstGeom>
          <a:noFill/>
          <a:ln>
            <a:noFill/>
          </a:ln>
        </p:spPr>
      </p:pic>
      <p:sp>
        <p:nvSpPr>
          <p:cNvPr id="572" name="Google Shape;572;p52"/>
          <p:cNvSpPr/>
          <p:nvPr/>
        </p:nvSpPr>
        <p:spPr>
          <a:xfrm>
            <a:off x="4641875" y="2759650"/>
            <a:ext cx="3737700" cy="1681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R-squared</a:t>
            </a:r>
            <a:endParaRPr sz="1600">
              <a:solidFill>
                <a:schemeClr val="dk1"/>
              </a:solidFill>
              <a:latin typeface="Poppins SemiBold"/>
              <a:ea typeface="Poppins SemiBold"/>
              <a:cs typeface="Poppins SemiBold"/>
              <a:sym typeface="Poppins SemiBold"/>
            </a:endParaRPr>
          </a:p>
        </p:txBody>
      </p:sp>
      <p:pic>
        <p:nvPicPr>
          <p:cNvPr id="573" name="Google Shape;573;p52" title="Gráfico"/>
          <p:cNvPicPr preferRelativeResize="0"/>
          <p:nvPr/>
        </p:nvPicPr>
        <p:blipFill>
          <a:blip r:embed="rId4">
            <a:alphaModFix/>
          </a:blip>
          <a:stretch>
            <a:fillRect/>
          </a:stretch>
        </p:blipFill>
        <p:spPr>
          <a:xfrm>
            <a:off x="4641875" y="3273500"/>
            <a:ext cx="3737701" cy="1167650"/>
          </a:xfrm>
          <a:prstGeom prst="rect">
            <a:avLst/>
          </a:prstGeom>
          <a:noFill/>
          <a:ln>
            <a:noFill/>
          </a:ln>
        </p:spPr>
      </p:pic>
      <p:sp>
        <p:nvSpPr>
          <p:cNvPr id="574" name="Google Shape;574;p52"/>
          <p:cNvSpPr txBox="1"/>
          <p:nvPr/>
        </p:nvSpPr>
        <p:spPr>
          <a:xfrm>
            <a:off x="1607500" y="3157175"/>
            <a:ext cx="11175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Poppins"/>
                <a:ea typeface="Poppins"/>
                <a:cs typeface="Poppins"/>
                <a:sym typeface="Poppins"/>
              </a:rPr>
              <a:t>0.834800</a:t>
            </a:r>
            <a:endParaRPr sz="1100">
              <a:solidFill>
                <a:schemeClr val="dk1"/>
              </a:solidFill>
              <a:latin typeface="Poppins"/>
              <a:ea typeface="Poppins"/>
              <a:cs typeface="Poppins"/>
              <a:sym typeface="Poppins"/>
            </a:endParaRPr>
          </a:p>
        </p:txBody>
      </p:sp>
      <p:sp>
        <p:nvSpPr>
          <p:cNvPr id="575" name="Google Shape;575;p52"/>
          <p:cNvSpPr txBox="1"/>
          <p:nvPr/>
        </p:nvSpPr>
        <p:spPr>
          <a:xfrm>
            <a:off x="3024875" y="3049300"/>
            <a:ext cx="11175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Poppins"/>
                <a:ea typeface="Poppins"/>
                <a:cs typeface="Poppins"/>
                <a:sym typeface="Poppins"/>
              </a:rPr>
              <a:t>0.999867</a:t>
            </a:r>
            <a:endParaRPr sz="1100">
              <a:solidFill>
                <a:schemeClr val="dk1"/>
              </a:solidFill>
              <a:latin typeface="Poppins"/>
              <a:ea typeface="Poppins"/>
              <a:cs typeface="Poppins"/>
              <a:sym typeface="Poppins"/>
            </a:endParaRPr>
          </a:p>
        </p:txBody>
      </p:sp>
      <p:sp>
        <p:nvSpPr>
          <p:cNvPr id="576" name="Google Shape;576;p52"/>
          <p:cNvSpPr txBox="1"/>
          <p:nvPr/>
        </p:nvSpPr>
        <p:spPr>
          <a:xfrm>
            <a:off x="6934175" y="3096500"/>
            <a:ext cx="11175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Poppins"/>
                <a:ea typeface="Poppins"/>
                <a:cs typeface="Poppins"/>
                <a:sym typeface="Poppins"/>
              </a:rPr>
              <a:t>0.999865</a:t>
            </a:r>
            <a:endParaRPr sz="1100">
              <a:solidFill>
                <a:schemeClr val="dk1"/>
              </a:solidFill>
              <a:latin typeface="Poppins"/>
              <a:ea typeface="Poppins"/>
              <a:cs typeface="Poppins"/>
              <a:sym typeface="Poppins"/>
            </a:endParaRPr>
          </a:p>
        </p:txBody>
      </p:sp>
      <p:sp>
        <p:nvSpPr>
          <p:cNvPr id="577" name="Google Shape;577;p52"/>
          <p:cNvSpPr txBox="1"/>
          <p:nvPr/>
        </p:nvSpPr>
        <p:spPr>
          <a:xfrm>
            <a:off x="5482350" y="3227975"/>
            <a:ext cx="1117500" cy="28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Poppins"/>
                <a:ea typeface="Poppins"/>
                <a:cs typeface="Poppins"/>
                <a:sym typeface="Poppins"/>
              </a:rPr>
              <a:t>0.824436</a:t>
            </a:r>
            <a:endParaRPr sz="1100">
              <a:solidFill>
                <a:schemeClr val="dk1"/>
              </a:solidFill>
              <a:latin typeface="Poppins"/>
              <a:ea typeface="Poppins"/>
              <a:cs typeface="Poppins"/>
              <a:sym typeface="Poppins"/>
            </a:endParaRPr>
          </a:p>
        </p:txBody>
      </p:sp>
      <p:sp>
        <p:nvSpPr>
          <p:cNvPr id="578" name="Google Shape;578;p52"/>
          <p:cNvSpPr/>
          <p:nvPr/>
        </p:nvSpPr>
        <p:spPr>
          <a:xfrm>
            <a:off x="720000" y="1235200"/>
            <a:ext cx="3737700" cy="136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Mean Square Error</a:t>
            </a:r>
            <a:endParaRPr sz="1600">
              <a:solidFill>
                <a:schemeClr val="dk1"/>
              </a:solidFill>
              <a:latin typeface="Poppins SemiBold"/>
              <a:ea typeface="Poppins SemiBold"/>
              <a:cs typeface="Poppins SemiBold"/>
              <a:sym typeface="Poppins SemiBold"/>
            </a:endParaRPr>
          </a:p>
          <a:p>
            <a:pPr marL="0" lvl="0" indent="0" algn="l" rtl="0">
              <a:spcBef>
                <a:spcPts val="0"/>
              </a:spcBef>
              <a:spcAft>
                <a:spcPts val="0"/>
              </a:spcAft>
              <a:buClr>
                <a:schemeClr val="lt1"/>
              </a:buClr>
              <a:buSzPts val="1600"/>
              <a:buFont typeface="Arial"/>
              <a:buNone/>
            </a:pPr>
            <a:endParaRPr sz="1200">
              <a:solidFill>
                <a:schemeClr val="dk1"/>
              </a:solidFill>
              <a:latin typeface="Livvic"/>
              <a:ea typeface="Livvic"/>
              <a:cs typeface="Livvic"/>
              <a:sym typeface="Livvic"/>
            </a:endParaRPr>
          </a:p>
        </p:txBody>
      </p:sp>
      <p:sp>
        <p:nvSpPr>
          <p:cNvPr id="579" name="Google Shape;579;p52"/>
          <p:cNvSpPr/>
          <p:nvPr/>
        </p:nvSpPr>
        <p:spPr>
          <a:xfrm>
            <a:off x="4641875" y="1259525"/>
            <a:ext cx="3737700" cy="136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Root Mean Square Error</a:t>
            </a:r>
            <a:endParaRPr sz="1600">
              <a:solidFill>
                <a:schemeClr val="dk1"/>
              </a:solidFill>
              <a:latin typeface="Poppins SemiBold"/>
              <a:ea typeface="Poppins SemiBold"/>
              <a:cs typeface="Poppins SemiBold"/>
              <a:sym typeface="Poppins SemiBold"/>
            </a:endParaRPr>
          </a:p>
          <a:p>
            <a:pPr marL="0" lvl="0" indent="0" algn="l" rtl="0">
              <a:spcBef>
                <a:spcPts val="0"/>
              </a:spcBef>
              <a:spcAft>
                <a:spcPts val="0"/>
              </a:spcAft>
              <a:buClr>
                <a:schemeClr val="lt1"/>
              </a:buClr>
              <a:buSzPts val="1600"/>
              <a:buFont typeface="Arial"/>
              <a:buNone/>
            </a:pPr>
            <a:endParaRPr sz="1600">
              <a:solidFill>
                <a:schemeClr val="dk1"/>
              </a:solidFill>
              <a:latin typeface="Livvic"/>
              <a:ea typeface="Livvic"/>
              <a:cs typeface="Livvic"/>
              <a:sym typeface="Livvic"/>
            </a:endParaRPr>
          </a:p>
        </p:txBody>
      </p:sp>
      <p:graphicFrame>
        <p:nvGraphicFramePr>
          <p:cNvPr id="580" name="Google Shape;580;p52"/>
          <p:cNvGraphicFramePr/>
          <p:nvPr/>
        </p:nvGraphicFramePr>
        <p:xfrm>
          <a:off x="940275" y="1657050"/>
          <a:ext cx="3393550" cy="792420"/>
        </p:xfrm>
        <a:graphic>
          <a:graphicData uri="http://schemas.openxmlformats.org/drawingml/2006/table">
            <a:tbl>
              <a:tblPr>
                <a:noFill/>
                <a:tableStyleId>{E2EA9BAF-C5BC-41EB-AEF3-7F5C3E93BA48}</a:tableStyleId>
              </a:tblPr>
              <a:tblGrid>
                <a:gridCol w="1202450">
                  <a:extLst>
                    <a:ext uri="{9D8B030D-6E8A-4147-A177-3AD203B41FA5}">
                      <a16:colId xmlns:a16="http://schemas.microsoft.com/office/drawing/2014/main" val="20000"/>
                    </a:ext>
                  </a:extLst>
                </a:gridCol>
                <a:gridCol w="2191100">
                  <a:extLst>
                    <a:ext uri="{9D8B030D-6E8A-4147-A177-3AD203B41FA5}">
                      <a16:colId xmlns:a16="http://schemas.microsoft.com/office/drawing/2014/main" val="20001"/>
                    </a:ext>
                  </a:extLst>
                </a:gridCol>
              </a:tblGrid>
              <a:tr h="387350">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LSTM</a:t>
                      </a:r>
                      <a:endParaRPr b="1">
                        <a:solidFill>
                          <a:schemeClr val="dk1"/>
                        </a:solidFill>
                        <a:latin typeface="Poppins"/>
                        <a:ea typeface="Poppins"/>
                        <a:cs typeface="Poppins"/>
                        <a:sym typeface="Poppins"/>
                      </a:endParaRPr>
                    </a:p>
                  </a:txBody>
                  <a:tcPr marL="91425" marR="91425" marT="91425" marB="91425" anchor="ct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0.004739</a:t>
                      </a:r>
                      <a:endParaRPr>
                        <a:solidFill>
                          <a:schemeClr val="dk1"/>
                        </a:solidFill>
                        <a:latin typeface="Poppins"/>
                        <a:ea typeface="Poppins"/>
                        <a:cs typeface="Poppins"/>
                        <a:sym typeface="Poppins"/>
                      </a:endParaRPr>
                    </a:p>
                  </a:txBody>
                  <a:tcPr marL="91425" marR="91425" marT="91425" marB="91425" anchor="ctr"/>
                </a:tc>
                <a:extLst>
                  <a:ext uri="{0D108BD9-81ED-4DB2-BD59-A6C34878D82A}">
                    <a16:rowId xmlns:a16="http://schemas.microsoft.com/office/drawing/2014/main" val="10000"/>
                  </a:ext>
                </a:extLst>
              </a:tr>
              <a:tr h="387350">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LR</a:t>
                      </a:r>
                      <a:endParaRPr b="1">
                        <a:solidFill>
                          <a:schemeClr val="dk1"/>
                        </a:solidFill>
                        <a:latin typeface="Poppins"/>
                        <a:ea typeface="Poppins"/>
                        <a:cs typeface="Poppins"/>
                        <a:sym typeface="Poppins"/>
                      </a:endParaRPr>
                    </a:p>
                  </a:txBody>
                  <a:tcPr marL="91425" marR="91425" marT="91425" marB="91425" anchor="ct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155.519430</a:t>
                      </a:r>
                      <a:endParaRPr>
                        <a:solidFill>
                          <a:schemeClr val="dk1"/>
                        </a:solidFill>
                        <a:latin typeface="Poppins"/>
                        <a:ea typeface="Poppins"/>
                        <a:cs typeface="Poppins"/>
                        <a:sym typeface="Poppins"/>
                      </a:endParaRPr>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581" name="Google Shape;581;p52"/>
          <p:cNvGraphicFramePr/>
          <p:nvPr/>
        </p:nvGraphicFramePr>
        <p:xfrm>
          <a:off x="4817200" y="1680650"/>
          <a:ext cx="3393550" cy="792420"/>
        </p:xfrm>
        <a:graphic>
          <a:graphicData uri="http://schemas.openxmlformats.org/drawingml/2006/table">
            <a:tbl>
              <a:tblPr>
                <a:noFill/>
                <a:tableStyleId>{E2EA9BAF-C5BC-41EB-AEF3-7F5C3E93BA48}</a:tableStyleId>
              </a:tblPr>
              <a:tblGrid>
                <a:gridCol w="1202450">
                  <a:extLst>
                    <a:ext uri="{9D8B030D-6E8A-4147-A177-3AD203B41FA5}">
                      <a16:colId xmlns:a16="http://schemas.microsoft.com/office/drawing/2014/main" val="20000"/>
                    </a:ext>
                  </a:extLst>
                </a:gridCol>
                <a:gridCol w="2191100">
                  <a:extLst>
                    <a:ext uri="{9D8B030D-6E8A-4147-A177-3AD203B41FA5}">
                      <a16:colId xmlns:a16="http://schemas.microsoft.com/office/drawing/2014/main" val="20001"/>
                    </a:ext>
                  </a:extLst>
                </a:gridCol>
              </a:tblGrid>
              <a:tr h="387350">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LSTM</a:t>
                      </a:r>
                      <a:endParaRPr b="1">
                        <a:solidFill>
                          <a:schemeClr val="dk1"/>
                        </a:solidFill>
                        <a:latin typeface="Poppins"/>
                        <a:ea typeface="Poppins"/>
                        <a:cs typeface="Poppins"/>
                        <a:sym typeface="Poppins"/>
                      </a:endParaRPr>
                    </a:p>
                  </a:txBody>
                  <a:tcPr marL="91425" marR="91425" marT="91425" marB="91425" anchor="ct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0.068838</a:t>
                      </a:r>
                      <a:endParaRPr>
                        <a:solidFill>
                          <a:schemeClr val="dk1"/>
                        </a:solidFill>
                        <a:latin typeface="Poppins"/>
                        <a:ea typeface="Poppins"/>
                        <a:cs typeface="Poppins"/>
                        <a:sym typeface="Poppins"/>
                      </a:endParaRPr>
                    </a:p>
                  </a:txBody>
                  <a:tcPr marL="91425" marR="91425" marT="91425" marB="91425" anchor="ctr"/>
                </a:tc>
                <a:extLst>
                  <a:ext uri="{0D108BD9-81ED-4DB2-BD59-A6C34878D82A}">
                    <a16:rowId xmlns:a16="http://schemas.microsoft.com/office/drawing/2014/main" val="10000"/>
                  </a:ext>
                </a:extLst>
              </a:tr>
              <a:tr h="387350">
                <a:tc>
                  <a:txBody>
                    <a:bodyPr/>
                    <a:lstStyle/>
                    <a:p>
                      <a:pPr marL="0" lvl="0" indent="0" algn="ctr" rtl="0">
                        <a:spcBef>
                          <a:spcPts val="0"/>
                        </a:spcBef>
                        <a:spcAft>
                          <a:spcPts val="0"/>
                        </a:spcAft>
                        <a:buNone/>
                      </a:pPr>
                      <a:r>
                        <a:rPr lang="en" b="1">
                          <a:solidFill>
                            <a:schemeClr val="dk1"/>
                          </a:solidFill>
                          <a:latin typeface="Poppins"/>
                          <a:ea typeface="Poppins"/>
                          <a:cs typeface="Poppins"/>
                          <a:sym typeface="Poppins"/>
                        </a:rPr>
                        <a:t>LR</a:t>
                      </a:r>
                      <a:endParaRPr b="1">
                        <a:solidFill>
                          <a:schemeClr val="dk1"/>
                        </a:solidFill>
                        <a:latin typeface="Poppins"/>
                        <a:ea typeface="Poppins"/>
                        <a:cs typeface="Poppins"/>
                        <a:sym typeface="Poppins"/>
                      </a:endParaRPr>
                    </a:p>
                  </a:txBody>
                  <a:tcPr marL="91425" marR="91425" marT="91425" marB="91425" anchor="ctr"/>
                </a:tc>
                <a:tc>
                  <a:txBody>
                    <a:bodyPr/>
                    <a:lstStyle/>
                    <a:p>
                      <a:pPr marL="0" lvl="0" indent="0" algn="ctr" rtl="0">
                        <a:spcBef>
                          <a:spcPts val="0"/>
                        </a:spcBef>
                        <a:spcAft>
                          <a:spcPts val="0"/>
                        </a:spcAft>
                        <a:buNone/>
                      </a:pPr>
                      <a:r>
                        <a:rPr lang="en">
                          <a:solidFill>
                            <a:schemeClr val="dk1"/>
                          </a:solidFill>
                          <a:latin typeface="Poppins"/>
                          <a:ea typeface="Poppins"/>
                          <a:cs typeface="Poppins"/>
                          <a:sym typeface="Poppins"/>
                        </a:rPr>
                        <a:t>12.470743</a:t>
                      </a:r>
                      <a:endParaRPr>
                        <a:solidFill>
                          <a:schemeClr val="dk1"/>
                        </a:solidFill>
                        <a:latin typeface="Poppins"/>
                        <a:ea typeface="Poppins"/>
                        <a:cs typeface="Poppins"/>
                        <a:sym typeface="Poppins"/>
                      </a:endParaRPr>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Performance Analysis of Strategy</a:t>
            </a:r>
            <a:endParaRPr/>
          </a:p>
        </p:txBody>
      </p:sp>
      <p:sp>
        <p:nvSpPr>
          <p:cNvPr id="589" name="Google Shape;589;p53"/>
          <p:cNvSpPr/>
          <p:nvPr/>
        </p:nvSpPr>
        <p:spPr>
          <a:xfrm>
            <a:off x="720000" y="3414845"/>
            <a:ext cx="4039358" cy="1061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lvl="0" indent="0" algn="ctr" rtl="0">
              <a:spcBef>
                <a:spcPts val="0"/>
              </a:spcBef>
              <a:spcAft>
                <a:spcPts val="0"/>
              </a:spcAft>
              <a:buClr>
                <a:schemeClr val="lt1"/>
              </a:buClr>
              <a:buSzPts val="1600"/>
              <a:buFont typeface="Arial"/>
              <a:buNone/>
            </a:pPr>
            <a:r>
              <a:rPr lang="en">
                <a:solidFill>
                  <a:schemeClr val="dk1"/>
                </a:solidFill>
                <a:latin typeface="Poppins SemiBold"/>
                <a:ea typeface="Poppins SemiBold"/>
                <a:cs typeface="Poppins SemiBold"/>
                <a:sym typeface="Poppins SemiBold"/>
              </a:rPr>
              <a:t>After Strategy</a:t>
            </a:r>
            <a:endParaRPr>
              <a:solidFill>
                <a:schemeClr val="dk1"/>
              </a:solidFill>
              <a:latin typeface="Poppins SemiBold"/>
              <a:ea typeface="Poppins SemiBold"/>
              <a:cs typeface="Poppins SemiBold"/>
              <a:sym typeface="Poppins SemiBold"/>
            </a:endParaRPr>
          </a:p>
        </p:txBody>
      </p:sp>
      <p:sp>
        <p:nvSpPr>
          <p:cNvPr id="590" name="Google Shape;590;p53"/>
          <p:cNvSpPr/>
          <p:nvPr/>
        </p:nvSpPr>
        <p:spPr>
          <a:xfrm>
            <a:off x="720000" y="1212945"/>
            <a:ext cx="4039358" cy="2118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0000" rIns="91425" bIns="90000" anchor="t"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Annual Volatility</a:t>
            </a:r>
            <a:endParaRPr sz="1600">
              <a:solidFill>
                <a:schemeClr val="dk1"/>
              </a:solidFill>
              <a:latin typeface="Poppins SemiBold"/>
              <a:ea typeface="Poppins SemiBold"/>
              <a:cs typeface="Poppins SemiBold"/>
              <a:sym typeface="Poppins SemiBold"/>
            </a:endParaRPr>
          </a:p>
        </p:txBody>
      </p:sp>
      <p:sp>
        <p:nvSpPr>
          <p:cNvPr id="591" name="Google Shape;591;p53"/>
          <p:cNvSpPr txBox="1"/>
          <p:nvPr/>
        </p:nvSpPr>
        <p:spPr>
          <a:xfrm>
            <a:off x="1029650" y="3853845"/>
            <a:ext cx="22608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Livvic"/>
                <a:ea typeface="Livvic"/>
                <a:cs typeface="Livvic"/>
                <a:sym typeface="Livvic"/>
              </a:rPr>
              <a:t>Maximum Drawdown</a:t>
            </a:r>
            <a:endParaRPr sz="1200">
              <a:solidFill>
                <a:schemeClr val="dk1"/>
              </a:solidFill>
              <a:latin typeface="Livvic"/>
              <a:ea typeface="Livvic"/>
              <a:cs typeface="Livvic"/>
              <a:sym typeface="Livvic"/>
            </a:endParaRPr>
          </a:p>
        </p:txBody>
      </p:sp>
      <p:sp>
        <p:nvSpPr>
          <p:cNvPr id="592" name="Google Shape;592;p53"/>
          <p:cNvSpPr txBox="1"/>
          <p:nvPr/>
        </p:nvSpPr>
        <p:spPr>
          <a:xfrm>
            <a:off x="2380650" y="4197349"/>
            <a:ext cx="9057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dk1"/>
                </a:solidFill>
                <a:latin typeface="Livvic"/>
                <a:ea typeface="Livvic"/>
                <a:cs typeface="Livvic"/>
                <a:sym typeface="Livvic"/>
              </a:rPr>
              <a:t>Stability</a:t>
            </a:r>
            <a:endParaRPr sz="1200">
              <a:solidFill>
                <a:schemeClr val="dk1"/>
              </a:solidFill>
              <a:latin typeface="Livvic"/>
              <a:ea typeface="Livvic"/>
              <a:cs typeface="Livvic"/>
              <a:sym typeface="Livvic"/>
            </a:endParaRPr>
          </a:p>
        </p:txBody>
      </p:sp>
      <p:sp>
        <p:nvSpPr>
          <p:cNvPr id="593" name="Google Shape;593;p53"/>
          <p:cNvSpPr txBox="1"/>
          <p:nvPr/>
        </p:nvSpPr>
        <p:spPr>
          <a:xfrm>
            <a:off x="3511298" y="3849821"/>
            <a:ext cx="1164900" cy="228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chemeClr val="dk1"/>
                </a:solidFill>
                <a:latin typeface="Livvic"/>
                <a:ea typeface="Livvic"/>
                <a:cs typeface="Livvic"/>
                <a:sym typeface="Livvic"/>
              </a:rPr>
              <a:t>Volatility</a:t>
            </a:r>
            <a:endParaRPr sz="1200" dirty="0">
              <a:solidFill>
                <a:schemeClr val="dk1"/>
              </a:solidFill>
              <a:latin typeface="Livvic"/>
              <a:ea typeface="Livvic"/>
              <a:cs typeface="Livvic"/>
              <a:sym typeface="Livvic"/>
            </a:endParaRPr>
          </a:p>
        </p:txBody>
      </p:sp>
      <p:sp>
        <p:nvSpPr>
          <p:cNvPr id="594" name="Google Shape;594;p53"/>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HUANG Shiqi</a:t>
            </a:r>
            <a:endParaRPr sz="1200">
              <a:solidFill>
                <a:schemeClr val="dk1"/>
              </a:solidFill>
              <a:latin typeface="Livvic"/>
              <a:ea typeface="Livvic"/>
              <a:cs typeface="Livvic"/>
              <a:sym typeface="Livvic"/>
            </a:endParaRPr>
          </a:p>
        </p:txBody>
      </p:sp>
      <p:sp>
        <p:nvSpPr>
          <p:cNvPr id="595" name="Google Shape;595;p53"/>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Strategy &amp; Backtesting | </a:t>
            </a:r>
            <a:r>
              <a:rPr lang="en" sz="1200" b="1">
                <a:solidFill>
                  <a:schemeClr val="dk1"/>
                </a:solidFill>
                <a:latin typeface="Livvic"/>
                <a:ea typeface="Livvic"/>
                <a:cs typeface="Livvic"/>
                <a:sym typeface="Livvic"/>
              </a:rPr>
              <a:t>Results </a:t>
            </a:r>
            <a:r>
              <a:rPr lang="en" sz="1200">
                <a:solidFill>
                  <a:schemeClr val="dk1"/>
                </a:solidFill>
                <a:latin typeface="Livvic"/>
                <a:ea typeface="Livvic"/>
                <a:cs typeface="Livvic"/>
                <a:sym typeface="Livvic"/>
              </a:rPr>
              <a:t>| Summary</a:t>
            </a:r>
            <a:endParaRPr sz="1200">
              <a:solidFill>
                <a:schemeClr val="dk1"/>
              </a:solidFill>
              <a:latin typeface="Livvic"/>
              <a:ea typeface="Livvic"/>
              <a:cs typeface="Livvic"/>
              <a:sym typeface="Livvic"/>
            </a:endParaRPr>
          </a:p>
        </p:txBody>
      </p:sp>
      <p:pic>
        <p:nvPicPr>
          <p:cNvPr id="596" name="Google Shape;596;p53" title="Gráfico"/>
          <p:cNvPicPr preferRelativeResize="0"/>
          <p:nvPr/>
        </p:nvPicPr>
        <p:blipFill>
          <a:blip r:embed="rId3">
            <a:alphaModFix/>
          </a:blip>
          <a:stretch>
            <a:fillRect/>
          </a:stretch>
        </p:blipFill>
        <p:spPr>
          <a:xfrm>
            <a:off x="796538" y="1807908"/>
            <a:ext cx="3869730" cy="1525608"/>
          </a:xfrm>
          <a:prstGeom prst="rect">
            <a:avLst/>
          </a:prstGeom>
          <a:noFill/>
          <a:ln>
            <a:noFill/>
          </a:ln>
        </p:spPr>
      </p:pic>
      <p:sp>
        <p:nvSpPr>
          <p:cNvPr id="597" name="Google Shape;597;p53"/>
          <p:cNvSpPr txBox="1"/>
          <p:nvPr/>
        </p:nvSpPr>
        <p:spPr>
          <a:xfrm>
            <a:off x="1566894" y="2469279"/>
            <a:ext cx="1117500" cy="2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dirty="0">
                <a:solidFill>
                  <a:srgbClr val="FF0000"/>
                </a:solidFill>
                <a:latin typeface="Poppins"/>
                <a:ea typeface="Poppins"/>
                <a:cs typeface="Poppins"/>
                <a:sym typeface="Poppins"/>
              </a:rPr>
              <a:t>20.09%</a:t>
            </a:r>
            <a:endParaRPr sz="1100" b="1" dirty="0">
              <a:solidFill>
                <a:srgbClr val="FF0000"/>
              </a:solidFill>
              <a:latin typeface="Poppins"/>
              <a:ea typeface="Poppins"/>
              <a:cs typeface="Poppins"/>
              <a:sym typeface="Poppins"/>
            </a:endParaRPr>
          </a:p>
        </p:txBody>
      </p:sp>
      <p:sp>
        <p:nvSpPr>
          <p:cNvPr id="598" name="Google Shape;598;p53"/>
          <p:cNvSpPr txBox="1"/>
          <p:nvPr/>
        </p:nvSpPr>
        <p:spPr>
          <a:xfrm>
            <a:off x="3036563" y="1878102"/>
            <a:ext cx="1117500" cy="28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solidFill>
                  <a:schemeClr val="dk1"/>
                </a:solidFill>
                <a:latin typeface="Poppins"/>
                <a:ea typeface="Poppins"/>
                <a:cs typeface="Poppins"/>
                <a:sym typeface="Poppins"/>
              </a:rPr>
              <a:t>60.01%</a:t>
            </a:r>
            <a:endParaRPr sz="1100" dirty="0">
              <a:solidFill>
                <a:schemeClr val="dk1"/>
              </a:solidFill>
              <a:latin typeface="Poppins"/>
              <a:ea typeface="Poppins"/>
              <a:cs typeface="Poppins"/>
              <a:sym typeface="Poppins"/>
            </a:endParaRPr>
          </a:p>
        </p:txBody>
      </p:sp>
      <p:grpSp>
        <p:nvGrpSpPr>
          <p:cNvPr id="2" name="组合 1">
            <a:extLst>
              <a:ext uri="{FF2B5EF4-FFF2-40B4-BE49-F238E27FC236}">
                <a16:creationId xmlns:a16="http://schemas.microsoft.com/office/drawing/2014/main" id="{990A70E7-C137-C509-6C80-9B583404186C}"/>
              </a:ext>
            </a:extLst>
          </p:cNvPr>
          <p:cNvGrpSpPr/>
          <p:nvPr/>
        </p:nvGrpSpPr>
        <p:grpSpPr>
          <a:xfrm>
            <a:off x="4971093" y="1353192"/>
            <a:ext cx="3451150" cy="2970536"/>
            <a:chOff x="5103575" y="1358936"/>
            <a:chExt cx="3451150" cy="2970536"/>
          </a:xfrm>
        </p:grpSpPr>
        <p:sp>
          <p:nvSpPr>
            <p:cNvPr id="587" name="Google Shape;587;p53"/>
            <p:cNvSpPr/>
            <p:nvPr/>
          </p:nvSpPr>
          <p:spPr>
            <a:xfrm>
              <a:off x="5103575" y="1854111"/>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Holding Period Return</a:t>
              </a:r>
              <a:endParaRPr sz="1300">
                <a:solidFill>
                  <a:schemeClr val="dk1"/>
                </a:solidFill>
                <a:latin typeface="Poppins SemiBold"/>
                <a:ea typeface="Poppins SemiBold"/>
                <a:cs typeface="Poppins SemiBold"/>
                <a:sym typeface="Poppins SemiBold"/>
              </a:endParaRPr>
            </a:p>
          </p:txBody>
        </p:sp>
        <p:sp>
          <p:nvSpPr>
            <p:cNvPr id="588" name="Google Shape;588;p53"/>
            <p:cNvSpPr/>
            <p:nvPr/>
          </p:nvSpPr>
          <p:spPr>
            <a:xfrm>
              <a:off x="6470334" y="1854127"/>
              <a:ext cx="990900"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293%</a:t>
              </a:r>
              <a:endParaRPr sz="1600">
                <a:solidFill>
                  <a:schemeClr val="dk1"/>
                </a:solidFill>
                <a:latin typeface="Poppins SemiBold"/>
                <a:ea typeface="Poppins SemiBold"/>
                <a:cs typeface="Poppins SemiBold"/>
                <a:sym typeface="Poppins SemiBold"/>
              </a:endParaRPr>
            </a:p>
          </p:txBody>
        </p:sp>
        <p:sp>
          <p:nvSpPr>
            <p:cNvPr id="599" name="Google Shape;599;p53"/>
            <p:cNvSpPr/>
            <p:nvPr/>
          </p:nvSpPr>
          <p:spPr>
            <a:xfrm>
              <a:off x="7449324" y="1854142"/>
              <a:ext cx="1105326"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1015.47%</a:t>
              </a:r>
              <a:endParaRPr sz="1600">
                <a:solidFill>
                  <a:schemeClr val="dk1"/>
                </a:solidFill>
                <a:latin typeface="Poppins SemiBold"/>
                <a:ea typeface="Poppins SemiBold"/>
                <a:cs typeface="Poppins SemiBold"/>
                <a:sym typeface="Poppins SemiBold"/>
              </a:endParaRPr>
            </a:p>
          </p:txBody>
        </p:sp>
        <p:sp>
          <p:nvSpPr>
            <p:cNvPr id="600" name="Google Shape;600;p53"/>
            <p:cNvSpPr/>
            <p:nvPr/>
          </p:nvSpPr>
          <p:spPr>
            <a:xfrm>
              <a:off x="5103575" y="2349170"/>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Annual Return</a:t>
              </a:r>
              <a:endParaRPr sz="1300">
                <a:solidFill>
                  <a:schemeClr val="dk1"/>
                </a:solidFill>
                <a:latin typeface="Poppins SemiBold"/>
                <a:ea typeface="Poppins SemiBold"/>
                <a:cs typeface="Poppins SemiBold"/>
                <a:sym typeface="Poppins SemiBold"/>
              </a:endParaRPr>
            </a:p>
          </p:txBody>
        </p:sp>
        <p:sp>
          <p:nvSpPr>
            <p:cNvPr id="601" name="Google Shape;601;p53"/>
            <p:cNvSpPr/>
            <p:nvPr/>
          </p:nvSpPr>
          <p:spPr>
            <a:xfrm>
              <a:off x="6470334" y="2349185"/>
              <a:ext cx="990900"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2.73%</a:t>
              </a:r>
              <a:endParaRPr sz="1600">
                <a:solidFill>
                  <a:schemeClr val="dk1"/>
                </a:solidFill>
                <a:latin typeface="Poppins SemiBold"/>
                <a:ea typeface="Poppins SemiBold"/>
                <a:cs typeface="Poppins SemiBold"/>
                <a:sym typeface="Poppins SemiBold"/>
              </a:endParaRPr>
            </a:p>
          </p:txBody>
        </p:sp>
        <p:sp>
          <p:nvSpPr>
            <p:cNvPr id="602" name="Google Shape;602;p53"/>
            <p:cNvSpPr/>
            <p:nvPr/>
          </p:nvSpPr>
          <p:spPr>
            <a:xfrm>
              <a:off x="7449324" y="2349201"/>
              <a:ext cx="1105326"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dirty="0">
                  <a:solidFill>
                    <a:schemeClr val="dk1"/>
                  </a:solidFill>
                  <a:latin typeface="Poppins SemiBold"/>
                  <a:ea typeface="Poppins SemiBold"/>
                  <a:cs typeface="Poppins SemiBold"/>
                  <a:sym typeface="Poppins SemiBold"/>
                </a:rPr>
                <a:t>9.48%</a:t>
              </a:r>
              <a:endParaRPr sz="1600" dirty="0">
                <a:solidFill>
                  <a:schemeClr val="dk1"/>
                </a:solidFill>
                <a:latin typeface="Poppins SemiBold"/>
                <a:ea typeface="Poppins SemiBold"/>
                <a:cs typeface="Poppins SemiBold"/>
                <a:sym typeface="Poppins SemiBold"/>
              </a:endParaRPr>
            </a:p>
          </p:txBody>
        </p:sp>
        <p:sp>
          <p:nvSpPr>
            <p:cNvPr id="603" name="Google Shape;603;p53"/>
            <p:cNvSpPr/>
            <p:nvPr/>
          </p:nvSpPr>
          <p:spPr>
            <a:xfrm>
              <a:off x="5103575" y="2844260"/>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Sharpe Ratio</a:t>
              </a:r>
              <a:endParaRPr sz="1300">
                <a:solidFill>
                  <a:schemeClr val="dk1"/>
                </a:solidFill>
                <a:latin typeface="Poppins SemiBold"/>
                <a:ea typeface="Poppins SemiBold"/>
                <a:cs typeface="Poppins SemiBold"/>
                <a:sym typeface="Poppins SemiBold"/>
              </a:endParaRPr>
            </a:p>
          </p:txBody>
        </p:sp>
        <p:sp>
          <p:nvSpPr>
            <p:cNvPr id="604" name="Google Shape;604;p53"/>
            <p:cNvSpPr/>
            <p:nvPr/>
          </p:nvSpPr>
          <p:spPr>
            <a:xfrm>
              <a:off x="6470334" y="2844276"/>
              <a:ext cx="990900"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1.89</a:t>
              </a:r>
              <a:endParaRPr sz="1600">
                <a:solidFill>
                  <a:schemeClr val="dk1"/>
                </a:solidFill>
                <a:latin typeface="Poppins SemiBold"/>
                <a:ea typeface="Poppins SemiBold"/>
                <a:cs typeface="Poppins SemiBold"/>
                <a:sym typeface="Poppins SemiBold"/>
              </a:endParaRPr>
            </a:p>
          </p:txBody>
        </p:sp>
        <p:sp>
          <p:nvSpPr>
            <p:cNvPr id="605" name="Google Shape;605;p53"/>
            <p:cNvSpPr/>
            <p:nvPr/>
          </p:nvSpPr>
          <p:spPr>
            <a:xfrm>
              <a:off x="7449324" y="2844291"/>
              <a:ext cx="1105326"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1.38</a:t>
              </a:r>
              <a:endParaRPr sz="1600">
                <a:solidFill>
                  <a:schemeClr val="dk1"/>
                </a:solidFill>
                <a:latin typeface="Poppins SemiBold"/>
                <a:ea typeface="Poppins SemiBold"/>
                <a:cs typeface="Poppins SemiBold"/>
                <a:sym typeface="Poppins SemiBold"/>
              </a:endParaRPr>
            </a:p>
          </p:txBody>
        </p:sp>
        <p:sp>
          <p:nvSpPr>
            <p:cNvPr id="606" name="Google Shape;606;p53"/>
            <p:cNvSpPr/>
            <p:nvPr/>
          </p:nvSpPr>
          <p:spPr>
            <a:xfrm>
              <a:off x="5103575" y="3339382"/>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Maximum Drawdown</a:t>
              </a:r>
              <a:endParaRPr sz="1300">
                <a:solidFill>
                  <a:schemeClr val="dk1"/>
                </a:solidFill>
                <a:latin typeface="Poppins SemiBold"/>
                <a:ea typeface="Poppins SemiBold"/>
                <a:cs typeface="Poppins SemiBold"/>
                <a:sym typeface="Poppins SemiBold"/>
              </a:endParaRPr>
            </a:p>
          </p:txBody>
        </p:sp>
        <p:sp>
          <p:nvSpPr>
            <p:cNvPr id="607" name="Google Shape;607;p53"/>
            <p:cNvSpPr/>
            <p:nvPr/>
          </p:nvSpPr>
          <p:spPr>
            <a:xfrm>
              <a:off x="6470334" y="3339397"/>
              <a:ext cx="990900"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0.65</a:t>
              </a:r>
              <a:endParaRPr sz="1600">
                <a:solidFill>
                  <a:schemeClr val="dk1"/>
                </a:solidFill>
                <a:latin typeface="Poppins SemiBold"/>
                <a:ea typeface="Poppins SemiBold"/>
                <a:cs typeface="Poppins SemiBold"/>
                <a:sym typeface="Poppins SemiBold"/>
              </a:endParaRPr>
            </a:p>
          </p:txBody>
        </p:sp>
        <p:sp>
          <p:nvSpPr>
            <p:cNvPr id="608" name="Google Shape;608;p53"/>
            <p:cNvSpPr/>
            <p:nvPr/>
          </p:nvSpPr>
          <p:spPr>
            <a:xfrm>
              <a:off x="7449324" y="3339413"/>
              <a:ext cx="1105326"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0.66</a:t>
              </a:r>
              <a:endParaRPr sz="1600">
                <a:solidFill>
                  <a:schemeClr val="dk1"/>
                </a:solidFill>
                <a:latin typeface="Poppins SemiBold"/>
                <a:ea typeface="Poppins SemiBold"/>
                <a:cs typeface="Poppins SemiBold"/>
                <a:sym typeface="Poppins SemiBold"/>
              </a:endParaRPr>
            </a:p>
          </p:txBody>
        </p:sp>
        <p:sp>
          <p:nvSpPr>
            <p:cNvPr id="609" name="Google Shape;609;p53"/>
            <p:cNvSpPr/>
            <p:nvPr/>
          </p:nvSpPr>
          <p:spPr>
            <a:xfrm>
              <a:off x="5103575" y="3834440"/>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Calmar Ratio</a:t>
              </a:r>
              <a:endParaRPr sz="1300">
                <a:solidFill>
                  <a:schemeClr val="dk1"/>
                </a:solidFill>
                <a:latin typeface="Poppins SemiBold"/>
                <a:ea typeface="Poppins SemiBold"/>
                <a:cs typeface="Poppins SemiBold"/>
                <a:sym typeface="Poppins SemiBold"/>
              </a:endParaRPr>
            </a:p>
          </p:txBody>
        </p:sp>
        <p:sp>
          <p:nvSpPr>
            <p:cNvPr id="610" name="Google Shape;610;p53"/>
            <p:cNvSpPr/>
            <p:nvPr/>
          </p:nvSpPr>
          <p:spPr>
            <a:xfrm>
              <a:off x="6470334" y="3834456"/>
              <a:ext cx="990900"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4.19</a:t>
              </a:r>
              <a:endParaRPr sz="1600">
                <a:solidFill>
                  <a:schemeClr val="dk1"/>
                </a:solidFill>
                <a:latin typeface="Poppins SemiBold"/>
                <a:ea typeface="Poppins SemiBold"/>
                <a:cs typeface="Poppins SemiBold"/>
                <a:sym typeface="Poppins SemiBold"/>
              </a:endParaRPr>
            </a:p>
          </p:txBody>
        </p:sp>
        <p:sp>
          <p:nvSpPr>
            <p:cNvPr id="611" name="Google Shape;611;p53"/>
            <p:cNvSpPr/>
            <p:nvPr/>
          </p:nvSpPr>
          <p:spPr>
            <a:xfrm>
              <a:off x="7449324" y="3834472"/>
              <a:ext cx="1105326" cy="4950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600">
                  <a:solidFill>
                    <a:schemeClr val="dk1"/>
                  </a:solidFill>
                  <a:latin typeface="Poppins SemiBold"/>
                  <a:ea typeface="Poppins SemiBold"/>
                  <a:cs typeface="Poppins SemiBold"/>
                  <a:sym typeface="Poppins SemiBold"/>
                </a:rPr>
                <a:t>14.30</a:t>
              </a:r>
              <a:endParaRPr sz="1600">
                <a:solidFill>
                  <a:schemeClr val="dk1"/>
                </a:solidFill>
                <a:latin typeface="Poppins SemiBold"/>
                <a:ea typeface="Poppins SemiBold"/>
                <a:cs typeface="Poppins SemiBold"/>
                <a:sym typeface="Poppins SemiBold"/>
              </a:endParaRPr>
            </a:p>
          </p:txBody>
        </p:sp>
        <p:sp>
          <p:nvSpPr>
            <p:cNvPr id="612" name="Google Shape;612;p53"/>
            <p:cNvSpPr/>
            <p:nvPr/>
          </p:nvSpPr>
          <p:spPr>
            <a:xfrm>
              <a:off x="5103575" y="1358936"/>
              <a:ext cx="1369500"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Measures</a:t>
              </a:r>
              <a:endParaRPr sz="1300">
                <a:solidFill>
                  <a:schemeClr val="dk1"/>
                </a:solidFill>
                <a:latin typeface="Poppins SemiBold"/>
                <a:ea typeface="Poppins SemiBold"/>
                <a:cs typeface="Poppins SemiBold"/>
                <a:sym typeface="Poppins SemiBold"/>
              </a:endParaRPr>
            </a:p>
          </p:txBody>
        </p:sp>
        <p:sp>
          <p:nvSpPr>
            <p:cNvPr id="613" name="Google Shape;613;p53"/>
            <p:cNvSpPr/>
            <p:nvPr/>
          </p:nvSpPr>
          <p:spPr>
            <a:xfrm>
              <a:off x="6470325" y="1358936"/>
              <a:ext cx="978999"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dirty="0">
                  <a:solidFill>
                    <a:schemeClr val="dk1"/>
                  </a:solidFill>
                  <a:latin typeface="Poppins SemiBold"/>
                  <a:ea typeface="Poppins SemiBold"/>
                  <a:cs typeface="Poppins SemiBold"/>
                  <a:sym typeface="Poppins SemiBold"/>
                </a:rPr>
                <a:t>Strategy</a:t>
              </a:r>
              <a:endParaRPr sz="1300" dirty="0">
                <a:solidFill>
                  <a:schemeClr val="dk1"/>
                </a:solidFill>
                <a:latin typeface="Poppins SemiBold"/>
                <a:ea typeface="Poppins SemiBold"/>
                <a:cs typeface="Poppins SemiBold"/>
                <a:sym typeface="Poppins SemiBold"/>
              </a:endParaRPr>
            </a:p>
          </p:txBody>
        </p:sp>
        <p:sp>
          <p:nvSpPr>
            <p:cNvPr id="614" name="Google Shape;614;p53"/>
            <p:cNvSpPr/>
            <p:nvPr/>
          </p:nvSpPr>
          <p:spPr>
            <a:xfrm>
              <a:off x="7449324" y="1358936"/>
              <a:ext cx="1105401" cy="495000"/>
            </a:xfrm>
            <a:prstGeom prst="rect">
              <a:avLst/>
            </a:prstGeom>
            <a:noFill/>
            <a:ln w="9525" cap="flat" cmpd="sng">
              <a:solidFill>
                <a:schemeClr val="dk1"/>
              </a:solidFill>
              <a:prstDash val="solid"/>
              <a:round/>
              <a:headEnd type="none" w="sm" len="sm"/>
              <a:tailEnd type="none" w="sm" len="sm"/>
            </a:ln>
          </p:spPr>
          <p:txBody>
            <a:bodyPr spcFirstLastPara="1" wrap="square" lIns="91425" tIns="90000" rIns="91425" bIns="90000" anchor="ctr" anchorCtr="0">
              <a:noAutofit/>
            </a:bodyPr>
            <a:lstStyle/>
            <a:p>
              <a:pPr marL="0" marR="0" lvl="0" indent="0" algn="ctr" rtl="0">
                <a:lnSpc>
                  <a:spcPct val="100000"/>
                </a:lnSpc>
                <a:spcBef>
                  <a:spcPts val="0"/>
                </a:spcBef>
                <a:spcAft>
                  <a:spcPts val="0"/>
                </a:spcAft>
                <a:buClr>
                  <a:srgbClr val="FFFFFF"/>
                </a:buClr>
                <a:buSzPts val="1600"/>
                <a:buFont typeface="Arial"/>
                <a:buNone/>
              </a:pPr>
              <a:r>
                <a:rPr lang="en" sz="1300">
                  <a:solidFill>
                    <a:schemeClr val="dk1"/>
                  </a:solidFill>
                  <a:latin typeface="Poppins SemiBold"/>
                  <a:ea typeface="Poppins SemiBold"/>
                  <a:cs typeface="Poppins SemiBold"/>
                  <a:sym typeface="Poppins SemiBold"/>
                </a:rPr>
                <a:t>Without Strategy</a:t>
              </a:r>
              <a:endParaRPr sz="1300">
                <a:solidFill>
                  <a:schemeClr val="dk1"/>
                </a:solidFill>
                <a:latin typeface="Poppins SemiBold"/>
                <a:ea typeface="Poppins SemiBold"/>
                <a:cs typeface="Poppins SemiBold"/>
                <a:sym typeface="Poppins SemiBold"/>
              </a:endParaRPr>
            </a:p>
          </p:txBody>
        </p:sp>
      </p:grpSp>
      <p:sp>
        <p:nvSpPr>
          <p:cNvPr id="615" name="Google Shape;615;p53"/>
          <p:cNvSpPr/>
          <p:nvPr/>
        </p:nvSpPr>
        <p:spPr>
          <a:xfrm>
            <a:off x="796538" y="3851583"/>
            <a:ext cx="233100" cy="233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3"/>
          <p:cNvSpPr/>
          <p:nvPr/>
        </p:nvSpPr>
        <p:spPr>
          <a:xfrm>
            <a:off x="3277738" y="3857745"/>
            <a:ext cx="233100" cy="233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3"/>
          <p:cNvSpPr/>
          <p:nvPr/>
        </p:nvSpPr>
        <p:spPr>
          <a:xfrm>
            <a:off x="2147538" y="4160161"/>
            <a:ext cx="233100" cy="233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3"/>
          <p:cNvSpPr/>
          <p:nvPr/>
        </p:nvSpPr>
        <p:spPr>
          <a:xfrm rot="-5400000">
            <a:off x="3145300" y="4129861"/>
            <a:ext cx="259200" cy="319500"/>
          </a:xfrm>
          <a:prstGeom prst="rightArrow">
            <a:avLst>
              <a:gd name="adj1" fmla="val 50000"/>
              <a:gd name="adj2" fmla="val 50000"/>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619" name="Google Shape;619;p53"/>
          <p:cNvSpPr/>
          <p:nvPr/>
        </p:nvSpPr>
        <p:spPr>
          <a:xfrm rot="5400000">
            <a:off x="4340480" y="3811365"/>
            <a:ext cx="259200" cy="319500"/>
          </a:xfrm>
          <a:prstGeom prst="rightArrow">
            <a:avLst>
              <a:gd name="adj1" fmla="val 50000"/>
              <a:gd name="adj2" fmla="val 50000"/>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
        <p:nvSpPr>
          <p:cNvPr id="620" name="Google Shape;620;p53"/>
          <p:cNvSpPr/>
          <p:nvPr/>
        </p:nvSpPr>
        <p:spPr>
          <a:xfrm rot="5400000">
            <a:off x="2773475" y="3818470"/>
            <a:ext cx="259200" cy="319500"/>
          </a:xfrm>
          <a:prstGeom prst="rightArrow">
            <a:avLst>
              <a:gd name="adj1" fmla="val 50000"/>
              <a:gd name="adj2" fmla="val 50000"/>
            </a:avLst>
          </a:prstGeom>
          <a:solidFill>
            <a:srgbClr val="5F8195"/>
          </a:solid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ivvic"/>
              <a:ea typeface="Livvic"/>
              <a:cs typeface="Livvic"/>
              <a:sym typeface="Livv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4"/>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4"/>
          <p:cNvSpPr txBox="1">
            <a:spLocks noGrp="1"/>
          </p:cNvSpPr>
          <p:nvPr>
            <p:ph type="title"/>
          </p:nvPr>
        </p:nvSpPr>
        <p:spPr>
          <a:xfrm>
            <a:off x="4085025" y="2155800"/>
            <a:ext cx="42294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Summary </a:t>
            </a:r>
            <a:endParaRPr/>
          </a:p>
        </p:txBody>
      </p:sp>
      <p:sp>
        <p:nvSpPr>
          <p:cNvPr id="627" name="Google Shape;627;p54"/>
          <p:cNvSpPr txBox="1">
            <a:spLocks noGrp="1"/>
          </p:cNvSpPr>
          <p:nvPr>
            <p:ph type="title" idx="2"/>
          </p:nvPr>
        </p:nvSpPr>
        <p:spPr>
          <a:xfrm>
            <a:off x="4201400" y="1072275"/>
            <a:ext cx="10716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sp>
        <p:nvSpPr>
          <p:cNvPr id="628" name="Google Shape;628;p54"/>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4"/>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4"/>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4"/>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CHEN Yunfan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Introduction</a:t>
            </a:r>
            <a:endParaRPr/>
          </a:p>
        </p:txBody>
      </p:sp>
      <p:sp>
        <p:nvSpPr>
          <p:cNvPr id="223" name="Google Shape;223;p28"/>
          <p:cNvSpPr txBox="1">
            <a:spLocks noGrp="1"/>
          </p:cNvSpPr>
          <p:nvPr>
            <p:ph type="title" idx="2"/>
          </p:nvPr>
        </p:nvSpPr>
        <p:spPr>
          <a:xfrm>
            <a:off x="4201400" y="1072275"/>
            <a:ext cx="9774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4" name="Google Shape;224;p28"/>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CHEN Yunfan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55"/>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Yunfan</a:t>
            </a:r>
            <a:endParaRPr sz="1200">
              <a:solidFill>
                <a:schemeClr val="dk1"/>
              </a:solidFill>
              <a:latin typeface="Livvic"/>
              <a:ea typeface="Livvic"/>
              <a:cs typeface="Livvic"/>
              <a:sym typeface="Livvic"/>
            </a:endParaRPr>
          </a:p>
        </p:txBody>
      </p:sp>
      <p:sp>
        <p:nvSpPr>
          <p:cNvPr id="637" name="Google Shape;637;p55"/>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Strategy &amp; Backtesting | Results | </a:t>
            </a:r>
            <a:r>
              <a:rPr lang="en" sz="1200" b="1">
                <a:solidFill>
                  <a:schemeClr val="dk1"/>
                </a:solidFill>
                <a:latin typeface="Livvic"/>
                <a:ea typeface="Livvic"/>
                <a:cs typeface="Livvic"/>
                <a:sym typeface="Livvic"/>
              </a:rPr>
              <a:t>Summary</a:t>
            </a:r>
            <a:endParaRPr sz="1200" b="1">
              <a:solidFill>
                <a:schemeClr val="dk1"/>
              </a:solidFill>
              <a:latin typeface="Livvic"/>
              <a:ea typeface="Livvic"/>
              <a:cs typeface="Livvic"/>
              <a:sym typeface="Livvic"/>
            </a:endParaRPr>
          </a:p>
        </p:txBody>
      </p:sp>
      <p:sp>
        <p:nvSpPr>
          <p:cNvPr id="638" name="Google Shape;638;p55"/>
          <p:cNvSpPr txBox="1"/>
          <p:nvPr/>
        </p:nvSpPr>
        <p:spPr>
          <a:xfrm>
            <a:off x="956575" y="1658825"/>
            <a:ext cx="7168800" cy="858900"/>
          </a:xfrm>
          <a:prstGeom prst="rect">
            <a:avLst/>
          </a:prstGeom>
          <a:noFill/>
          <a:ln>
            <a:noFill/>
          </a:ln>
        </p:spPr>
        <p:txBody>
          <a:bodyPr spcFirstLastPara="1" wrap="square" lIns="91425" tIns="91425" rIns="90425" bIns="91425" anchor="t" anchorCtr="0">
            <a:noAutofit/>
          </a:bodyPr>
          <a:lstStyle/>
          <a:p>
            <a:pPr marL="0" marR="0" lvl="0" indent="0" algn="just" rtl="0">
              <a:lnSpc>
                <a:spcPct val="115000"/>
              </a:lnSpc>
              <a:spcBef>
                <a:spcPts val="0"/>
              </a:spcBef>
              <a:spcAft>
                <a:spcPts val="0"/>
              </a:spcAft>
              <a:buNone/>
            </a:pPr>
            <a:r>
              <a:rPr lang="en" sz="1500">
                <a:solidFill>
                  <a:schemeClr val="dk1"/>
                </a:solidFill>
                <a:latin typeface="Livvic"/>
                <a:ea typeface="Livvic"/>
                <a:cs typeface="Livvic"/>
                <a:sym typeface="Livvic"/>
              </a:rPr>
              <a:t>The LSTM model outperformed the Linear Regression (LR) model in terms of predictive accuracy, as evidenced by significantly lower Mean Square Error (MSE) and Root Mean Square Error (RMSE).</a:t>
            </a:r>
            <a:endParaRPr sz="1500">
              <a:solidFill>
                <a:schemeClr val="dk1"/>
              </a:solidFill>
              <a:latin typeface="Livvic"/>
              <a:ea typeface="Livvic"/>
              <a:cs typeface="Livvic"/>
              <a:sym typeface="Livvic"/>
            </a:endParaRPr>
          </a:p>
        </p:txBody>
      </p:sp>
      <p:sp>
        <p:nvSpPr>
          <p:cNvPr id="639" name="Google Shape;639;p55"/>
          <p:cNvSpPr txBox="1"/>
          <p:nvPr/>
        </p:nvSpPr>
        <p:spPr>
          <a:xfrm>
            <a:off x="764350" y="2878363"/>
            <a:ext cx="70194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Livvic"/>
                <a:ea typeface="Livvic"/>
                <a:cs typeface="Livvic"/>
                <a:sym typeface="Livvic"/>
              </a:rPr>
              <a:t>Profitability of ML-Based Trading Strategies</a:t>
            </a:r>
            <a:endParaRPr sz="1700" b="1">
              <a:solidFill>
                <a:schemeClr val="dk1"/>
              </a:solidFill>
              <a:latin typeface="Livvic"/>
              <a:ea typeface="Livvic"/>
              <a:cs typeface="Livvic"/>
              <a:sym typeface="Livvic"/>
            </a:endParaRPr>
          </a:p>
        </p:txBody>
      </p:sp>
      <p:sp>
        <p:nvSpPr>
          <p:cNvPr id="640" name="Google Shape;640;p55"/>
          <p:cNvSpPr txBox="1"/>
          <p:nvPr/>
        </p:nvSpPr>
        <p:spPr>
          <a:xfrm>
            <a:off x="956575" y="3313525"/>
            <a:ext cx="7168800" cy="1078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500">
                <a:solidFill>
                  <a:schemeClr val="dk1"/>
                </a:solidFill>
                <a:latin typeface="Livvic"/>
                <a:ea typeface="Livvic"/>
                <a:cs typeface="Livvic"/>
                <a:sym typeface="Livvic"/>
              </a:rPr>
              <a:t>The backtesting of the ML model demonstrated its potential in generating profitable trading strategies. The analysis revealed a substantial holding period return of 293.00% and an annual return of 4.86%.</a:t>
            </a:r>
            <a:endParaRPr sz="1500">
              <a:solidFill>
                <a:schemeClr val="dk1"/>
              </a:solidFill>
              <a:latin typeface="Livvic"/>
              <a:ea typeface="Livvic"/>
              <a:cs typeface="Livvic"/>
              <a:sym typeface="Livvic"/>
            </a:endParaRPr>
          </a:p>
        </p:txBody>
      </p:sp>
      <p:sp>
        <p:nvSpPr>
          <p:cNvPr id="641" name="Google Shape;641;p55"/>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Recap of key findings and insights</a:t>
            </a:r>
            <a:endParaRPr sz="2900"/>
          </a:p>
          <a:p>
            <a:pPr marL="0" lvl="0" indent="0" algn="l" rtl="0">
              <a:spcBef>
                <a:spcPts val="0"/>
              </a:spcBef>
              <a:spcAft>
                <a:spcPts val="0"/>
              </a:spcAft>
              <a:buNone/>
            </a:pPr>
            <a:endParaRPr sz="2900"/>
          </a:p>
          <a:p>
            <a:pPr marL="0" lvl="0" indent="0" algn="l" rtl="0">
              <a:spcBef>
                <a:spcPts val="0"/>
              </a:spcBef>
              <a:spcAft>
                <a:spcPts val="0"/>
              </a:spcAft>
              <a:buNone/>
            </a:pPr>
            <a:endParaRPr sz="1200" b="0">
              <a:latin typeface="Livvic"/>
              <a:ea typeface="Livvic"/>
              <a:cs typeface="Livvic"/>
              <a:sym typeface="Livvic"/>
            </a:endParaRPr>
          </a:p>
        </p:txBody>
      </p:sp>
      <p:grpSp>
        <p:nvGrpSpPr>
          <p:cNvPr id="642" name="Google Shape;642;p55"/>
          <p:cNvGrpSpPr/>
          <p:nvPr/>
        </p:nvGrpSpPr>
        <p:grpSpPr>
          <a:xfrm>
            <a:off x="4614349" y="1375686"/>
            <a:ext cx="302927" cy="219450"/>
            <a:chOff x="4660325" y="1866850"/>
            <a:chExt cx="68350" cy="58100"/>
          </a:xfrm>
        </p:grpSpPr>
        <p:sp>
          <p:nvSpPr>
            <p:cNvPr id="643" name="Google Shape;643;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55"/>
          <p:cNvGrpSpPr/>
          <p:nvPr/>
        </p:nvGrpSpPr>
        <p:grpSpPr>
          <a:xfrm>
            <a:off x="6023635" y="3020461"/>
            <a:ext cx="292053" cy="219450"/>
            <a:chOff x="4660325" y="1866850"/>
            <a:chExt cx="68350" cy="58100"/>
          </a:xfrm>
        </p:grpSpPr>
        <p:sp>
          <p:nvSpPr>
            <p:cNvPr id="646" name="Google Shape;646;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 name="Google Shape;648;p55"/>
          <p:cNvSpPr txBox="1"/>
          <p:nvPr/>
        </p:nvSpPr>
        <p:spPr>
          <a:xfrm>
            <a:off x="741749" y="1280800"/>
            <a:ext cx="41067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b="1">
                <a:solidFill>
                  <a:schemeClr val="dk1"/>
                </a:solidFill>
                <a:latin typeface="Livvic"/>
                <a:ea typeface="Livvic"/>
                <a:cs typeface="Livvic"/>
                <a:sym typeface="Livvic"/>
              </a:rPr>
              <a:t>Superior Performance of LSTM</a:t>
            </a:r>
            <a:endParaRPr sz="1700" b="1">
              <a:solidFill>
                <a:schemeClr val="dk1"/>
              </a:solidFill>
              <a:latin typeface="Livvic"/>
              <a:ea typeface="Livvic"/>
              <a:cs typeface="Livvic"/>
              <a:sym typeface="Livv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56"/>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Yunfan</a:t>
            </a:r>
            <a:endParaRPr sz="1200">
              <a:solidFill>
                <a:schemeClr val="dk1"/>
              </a:solidFill>
              <a:latin typeface="Livvic"/>
              <a:ea typeface="Livvic"/>
              <a:cs typeface="Livvic"/>
              <a:sym typeface="Livvic"/>
            </a:endParaRPr>
          </a:p>
        </p:txBody>
      </p:sp>
      <p:sp>
        <p:nvSpPr>
          <p:cNvPr id="654" name="Google Shape;654;p56"/>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Data Processing | Model Comparison | Model Training | Strategy &amp; Backtesting | Results | </a:t>
            </a:r>
            <a:r>
              <a:rPr lang="en" sz="1200" b="1">
                <a:solidFill>
                  <a:schemeClr val="dk1"/>
                </a:solidFill>
                <a:latin typeface="Livvic"/>
                <a:ea typeface="Livvic"/>
                <a:cs typeface="Livvic"/>
                <a:sym typeface="Livvic"/>
              </a:rPr>
              <a:t>Summary</a:t>
            </a:r>
            <a:endParaRPr sz="1200" b="1">
              <a:solidFill>
                <a:schemeClr val="dk1"/>
              </a:solidFill>
              <a:latin typeface="Livvic"/>
              <a:ea typeface="Livvic"/>
              <a:cs typeface="Livvic"/>
              <a:sym typeface="Livvic"/>
            </a:endParaRPr>
          </a:p>
        </p:txBody>
      </p:sp>
      <p:sp>
        <p:nvSpPr>
          <p:cNvPr id="655" name="Google Shape;655;p56"/>
          <p:cNvSpPr txBox="1"/>
          <p:nvPr/>
        </p:nvSpPr>
        <p:spPr>
          <a:xfrm>
            <a:off x="880380" y="1354025"/>
            <a:ext cx="7168800" cy="785700"/>
          </a:xfrm>
          <a:prstGeom prst="rect">
            <a:avLst/>
          </a:prstGeom>
          <a:noFill/>
          <a:ln>
            <a:noFill/>
          </a:ln>
        </p:spPr>
        <p:txBody>
          <a:bodyPr spcFirstLastPara="1" wrap="square" lIns="91425" tIns="91425" rIns="90425" bIns="91425" anchor="t" anchorCtr="0">
            <a:noAutofit/>
          </a:bodyPr>
          <a:lstStyle/>
          <a:p>
            <a:pPr marL="0" marR="0" lvl="0" indent="0" algn="just" rtl="0">
              <a:lnSpc>
                <a:spcPct val="115000"/>
              </a:lnSpc>
              <a:spcBef>
                <a:spcPts val="0"/>
              </a:spcBef>
              <a:spcAft>
                <a:spcPts val="0"/>
              </a:spcAft>
              <a:buNone/>
            </a:pPr>
            <a:r>
              <a:rPr lang="en">
                <a:solidFill>
                  <a:schemeClr val="dk1"/>
                </a:solidFill>
                <a:latin typeface="Livvic"/>
                <a:ea typeface="Livvic"/>
                <a:cs typeface="Livvic"/>
                <a:sym typeface="Livvic"/>
              </a:rPr>
              <a:t>Incorporating market sentiment, social media trends, trading indicators, and macroeconomic variables enhances predictive power.</a:t>
            </a:r>
            <a:endParaRPr>
              <a:solidFill>
                <a:schemeClr val="dk1"/>
              </a:solidFill>
              <a:latin typeface="Livvic"/>
              <a:ea typeface="Livvic"/>
              <a:cs typeface="Livvic"/>
              <a:sym typeface="Livvic"/>
            </a:endParaRPr>
          </a:p>
        </p:txBody>
      </p:sp>
      <p:sp>
        <p:nvSpPr>
          <p:cNvPr id="656" name="Google Shape;656;p56"/>
          <p:cNvSpPr txBox="1"/>
          <p:nvPr/>
        </p:nvSpPr>
        <p:spPr>
          <a:xfrm>
            <a:off x="870500" y="1882100"/>
            <a:ext cx="70194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Livvic"/>
                <a:ea typeface="Livvic"/>
                <a:cs typeface="Livvic"/>
                <a:sym typeface="Livvic"/>
              </a:rPr>
              <a:t>Hyperparameter Optimization</a:t>
            </a:r>
            <a:endParaRPr sz="1600" b="1">
              <a:solidFill>
                <a:schemeClr val="dk1"/>
              </a:solidFill>
              <a:latin typeface="Livvic"/>
              <a:ea typeface="Livvic"/>
              <a:cs typeface="Livvic"/>
              <a:sym typeface="Livvic"/>
            </a:endParaRPr>
          </a:p>
        </p:txBody>
      </p:sp>
      <p:sp>
        <p:nvSpPr>
          <p:cNvPr id="657" name="Google Shape;657;p56"/>
          <p:cNvSpPr txBox="1"/>
          <p:nvPr/>
        </p:nvSpPr>
        <p:spPr>
          <a:xfrm>
            <a:off x="880380" y="2170525"/>
            <a:ext cx="7168800" cy="682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latin typeface="Livvic"/>
                <a:ea typeface="Livvic"/>
                <a:cs typeface="Livvic"/>
                <a:sym typeface="Livvic"/>
              </a:rPr>
              <a:t>Fine-tuning parameters like LSTM layers, hidden units, learning rate, and dropout rate is crucial for model performance.</a:t>
            </a:r>
            <a:endParaRPr>
              <a:solidFill>
                <a:schemeClr val="dk1"/>
              </a:solidFill>
              <a:latin typeface="Livvic"/>
              <a:ea typeface="Livvic"/>
              <a:cs typeface="Livvic"/>
              <a:sym typeface="Livvic"/>
            </a:endParaRPr>
          </a:p>
        </p:txBody>
      </p:sp>
      <p:sp>
        <p:nvSpPr>
          <p:cNvPr id="658" name="Google Shape;658;p56"/>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900"/>
              <a:t>Further Considerations</a:t>
            </a:r>
            <a:endParaRPr sz="2900"/>
          </a:p>
          <a:p>
            <a:pPr marL="0" lvl="0" indent="0" algn="l" rtl="0">
              <a:spcBef>
                <a:spcPts val="0"/>
              </a:spcBef>
              <a:spcAft>
                <a:spcPts val="0"/>
              </a:spcAft>
              <a:buNone/>
            </a:pPr>
            <a:endParaRPr sz="2900"/>
          </a:p>
          <a:p>
            <a:pPr marL="0" lvl="0" indent="0" algn="l" rtl="0">
              <a:spcBef>
                <a:spcPts val="0"/>
              </a:spcBef>
              <a:spcAft>
                <a:spcPts val="0"/>
              </a:spcAft>
              <a:buNone/>
            </a:pPr>
            <a:endParaRPr sz="2900" b="0">
              <a:latin typeface="Livvic"/>
              <a:ea typeface="Livvic"/>
              <a:cs typeface="Livvic"/>
              <a:sym typeface="Livvic"/>
            </a:endParaRPr>
          </a:p>
        </p:txBody>
      </p:sp>
      <p:grpSp>
        <p:nvGrpSpPr>
          <p:cNvPr id="659" name="Google Shape;659;p56"/>
          <p:cNvGrpSpPr/>
          <p:nvPr/>
        </p:nvGrpSpPr>
        <p:grpSpPr>
          <a:xfrm>
            <a:off x="3559087" y="1138786"/>
            <a:ext cx="302927" cy="219450"/>
            <a:chOff x="4660325" y="1866850"/>
            <a:chExt cx="68350" cy="58100"/>
          </a:xfrm>
        </p:grpSpPr>
        <p:sp>
          <p:nvSpPr>
            <p:cNvPr id="660" name="Google Shape;660;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56"/>
          <p:cNvGrpSpPr/>
          <p:nvPr/>
        </p:nvGrpSpPr>
        <p:grpSpPr>
          <a:xfrm>
            <a:off x="4479285" y="1976986"/>
            <a:ext cx="292053" cy="219450"/>
            <a:chOff x="4660325" y="1866850"/>
            <a:chExt cx="68350" cy="58100"/>
          </a:xfrm>
        </p:grpSpPr>
        <p:sp>
          <p:nvSpPr>
            <p:cNvPr id="663" name="Google Shape;663;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56"/>
          <p:cNvSpPr txBox="1"/>
          <p:nvPr/>
        </p:nvSpPr>
        <p:spPr>
          <a:xfrm>
            <a:off x="880375" y="1043900"/>
            <a:ext cx="27552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Livvic"/>
                <a:ea typeface="Livvic"/>
                <a:cs typeface="Livvic"/>
                <a:sym typeface="Livvic"/>
              </a:rPr>
              <a:t>Multi-Factor Analysis</a:t>
            </a:r>
            <a:endParaRPr sz="1600" b="1">
              <a:solidFill>
                <a:schemeClr val="dk1"/>
              </a:solidFill>
              <a:latin typeface="Livvic"/>
              <a:ea typeface="Livvic"/>
              <a:cs typeface="Livvic"/>
              <a:sym typeface="Livvic"/>
            </a:endParaRPr>
          </a:p>
        </p:txBody>
      </p:sp>
      <p:sp>
        <p:nvSpPr>
          <p:cNvPr id="666" name="Google Shape;666;p56"/>
          <p:cNvSpPr/>
          <p:nvPr/>
        </p:nvSpPr>
        <p:spPr>
          <a:xfrm>
            <a:off x="719875" y="3637725"/>
            <a:ext cx="7704000" cy="8697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0" lvl="0" indent="0" algn="just" rtl="0">
              <a:lnSpc>
                <a:spcPct val="115000"/>
              </a:lnSpc>
              <a:spcBef>
                <a:spcPts val="0"/>
              </a:spcBef>
              <a:spcAft>
                <a:spcPts val="0"/>
              </a:spcAft>
              <a:buNone/>
            </a:pPr>
            <a:r>
              <a:rPr lang="en">
                <a:solidFill>
                  <a:schemeClr val="dk1"/>
                </a:solidFill>
                <a:latin typeface="Livvic"/>
                <a:ea typeface="Livvic"/>
                <a:cs typeface="Livvic"/>
                <a:sym typeface="Livvic"/>
              </a:rPr>
              <a:t>However, it is important to note that despite the inclusion of additional factors and careful hyperparameter tuning, the predictive accuracy of LSTM models for cryptocurrency returns still exhibits inherent stochasticity.</a:t>
            </a:r>
            <a:endParaRPr>
              <a:solidFill>
                <a:schemeClr val="dk1"/>
              </a:solidFill>
              <a:latin typeface="Livvic"/>
              <a:ea typeface="Livvic"/>
              <a:cs typeface="Livvic"/>
              <a:sym typeface="Livvic"/>
            </a:endParaRPr>
          </a:p>
        </p:txBody>
      </p:sp>
      <p:sp>
        <p:nvSpPr>
          <p:cNvPr id="667" name="Google Shape;667;p56"/>
          <p:cNvSpPr txBox="1"/>
          <p:nvPr/>
        </p:nvSpPr>
        <p:spPr>
          <a:xfrm>
            <a:off x="870500" y="2683713"/>
            <a:ext cx="70194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dk1"/>
                </a:solidFill>
                <a:latin typeface="Livvic"/>
                <a:ea typeface="Livvic"/>
                <a:cs typeface="Livvic"/>
                <a:sym typeface="Livvic"/>
              </a:rPr>
              <a:t>Trading Cost</a:t>
            </a:r>
            <a:endParaRPr sz="1600" b="1">
              <a:solidFill>
                <a:schemeClr val="dk1"/>
              </a:solidFill>
              <a:latin typeface="Livvic"/>
              <a:ea typeface="Livvic"/>
              <a:cs typeface="Livvic"/>
              <a:sym typeface="Livvic"/>
            </a:endParaRPr>
          </a:p>
        </p:txBody>
      </p:sp>
      <p:grpSp>
        <p:nvGrpSpPr>
          <p:cNvPr id="668" name="Google Shape;668;p56"/>
          <p:cNvGrpSpPr/>
          <p:nvPr/>
        </p:nvGrpSpPr>
        <p:grpSpPr>
          <a:xfrm>
            <a:off x="2571985" y="2778599"/>
            <a:ext cx="292053" cy="219450"/>
            <a:chOff x="4660325" y="1866850"/>
            <a:chExt cx="68350" cy="58100"/>
          </a:xfrm>
        </p:grpSpPr>
        <p:sp>
          <p:nvSpPr>
            <p:cNvPr id="669" name="Google Shape;669;p5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56"/>
          <p:cNvSpPr txBox="1"/>
          <p:nvPr/>
        </p:nvSpPr>
        <p:spPr>
          <a:xfrm>
            <a:off x="880375" y="2937713"/>
            <a:ext cx="7809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Livvic"/>
                <a:ea typeface="Livvic"/>
                <a:cs typeface="Livvic"/>
                <a:sym typeface="Livvic"/>
              </a:rPr>
              <a:t>Accounting for transaction fees, slippage, and other costs provides a realistic assessment of strategy performance in real-world trading scenarios.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7"/>
          <p:cNvSpPr txBox="1">
            <a:spLocks noGrp="1"/>
          </p:cNvSpPr>
          <p:nvPr>
            <p:ph type="ctrTitle"/>
          </p:nvPr>
        </p:nvSpPr>
        <p:spPr>
          <a:xfrm>
            <a:off x="1956550" y="873325"/>
            <a:ext cx="4892400" cy="128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grpSp>
        <p:nvGrpSpPr>
          <p:cNvPr id="677" name="Google Shape;677;p57"/>
          <p:cNvGrpSpPr/>
          <p:nvPr/>
        </p:nvGrpSpPr>
        <p:grpSpPr>
          <a:xfrm rot="5400000">
            <a:off x="-414884" y="3121220"/>
            <a:ext cx="2437179" cy="1607435"/>
            <a:chOff x="5539150" y="3176875"/>
            <a:chExt cx="2164842" cy="1427308"/>
          </a:xfrm>
        </p:grpSpPr>
        <p:sp>
          <p:nvSpPr>
            <p:cNvPr id="678" name="Google Shape;678;p57"/>
            <p:cNvSpPr/>
            <p:nvPr/>
          </p:nvSpPr>
          <p:spPr>
            <a:xfrm rot="-5400000" flipH="1">
              <a:off x="6912574" y="3812749"/>
              <a:ext cx="849332" cy="73350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174B67">
                    <a:alpha val="34901"/>
                  </a:srgbClr>
                </a:gs>
                <a:gs pos="100000">
                  <a:srgbClr val="174B67">
                    <a:alpha val="5882"/>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7"/>
            <p:cNvSpPr/>
            <p:nvPr/>
          </p:nvSpPr>
          <p:spPr>
            <a:xfrm rot="-5400000" flipH="1">
              <a:off x="5541174" y="3174850"/>
              <a:ext cx="1427293" cy="1431342"/>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34901"/>
                  </a:srgbClr>
                </a:gs>
                <a:gs pos="100000">
                  <a:srgbClr val="174B67">
                    <a:alpha val="5882"/>
                  </a:srgbClr>
                </a:gs>
              </a:gsLst>
              <a:lin ang="189007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7"/>
            <p:cNvSpPr/>
            <p:nvPr/>
          </p:nvSpPr>
          <p:spPr>
            <a:xfrm rot="-5400000" flipH="1">
              <a:off x="6122188" y="3755881"/>
              <a:ext cx="847111" cy="849493"/>
            </a:xfrm>
            <a:custGeom>
              <a:avLst/>
              <a:gdLst/>
              <a:ahLst/>
              <a:cxnLst/>
              <a:rect l="l" t="t" r="r" b="b"/>
              <a:pathLst>
                <a:path w="23817" h="23817" extrusionOk="0">
                  <a:moveTo>
                    <a:pt x="23817" y="0"/>
                  </a:moveTo>
                  <a:cubicBezTo>
                    <a:pt x="10662" y="0"/>
                    <a:pt x="0" y="10662"/>
                    <a:pt x="0" y="23817"/>
                  </a:cubicBezTo>
                  <a:lnTo>
                    <a:pt x="23817" y="23817"/>
                  </a:lnTo>
                  <a:lnTo>
                    <a:pt x="23817" y="0"/>
                  </a:lnTo>
                  <a:close/>
                </a:path>
              </a:pathLst>
            </a:custGeom>
            <a:gradFill>
              <a:gsLst>
                <a:gs pos="0">
                  <a:srgbClr val="174B67">
                    <a:alpha val="14901"/>
                  </a:srgbClr>
                </a:gs>
                <a:gs pos="100000">
                  <a:srgbClr val="174B67">
                    <a:alpha val="25882"/>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1" name="Google Shape;681;p57"/>
          <p:cNvPicPr preferRelativeResize="0"/>
          <p:nvPr/>
        </p:nvPicPr>
        <p:blipFill>
          <a:blip r:embed="rId3">
            <a:alphaModFix/>
          </a:blip>
          <a:stretch>
            <a:fillRect/>
          </a:stretch>
        </p:blipFill>
        <p:spPr>
          <a:xfrm>
            <a:off x="2582500" y="3497674"/>
            <a:ext cx="5962650" cy="876300"/>
          </a:xfrm>
          <a:prstGeom prst="rect">
            <a:avLst/>
          </a:prstGeom>
          <a:noFill/>
          <a:ln>
            <a:noFill/>
          </a:ln>
        </p:spPr>
      </p:pic>
      <p:sp>
        <p:nvSpPr>
          <p:cNvPr id="682" name="Google Shape;682;p57"/>
          <p:cNvSpPr txBox="1">
            <a:spLocks noGrp="1"/>
          </p:cNvSpPr>
          <p:nvPr>
            <p:ph type="ctrTitle"/>
          </p:nvPr>
        </p:nvSpPr>
        <p:spPr>
          <a:xfrm>
            <a:off x="1956550" y="1808374"/>
            <a:ext cx="5874300" cy="255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500" dirty="0"/>
              <a:t>Group 6</a:t>
            </a:r>
            <a:endParaRPr sz="2300" dirty="0"/>
          </a:p>
          <a:p>
            <a:pPr marL="0" lvl="0" indent="0" algn="l" rtl="0">
              <a:spcBef>
                <a:spcPts val="0"/>
              </a:spcBef>
              <a:spcAft>
                <a:spcPts val="0"/>
              </a:spcAft>
              <a:buNone/>
            </a:pPr>
            <a:r>
              <a:rPr lang="en" sz="2300" dirty="0"/>
              <a:t>FTEC 5530</a:t>
            </a:r>
            <a:endParaRPr sz="2300" dirty="0"/>
          </a:p>
          <a:p>
            <a:pPr marL="0" lvl="0" indent="0" algn="l" rtl="0">
              <a:spcBef>
                <a:spcPts val="0"/>
              </a:spcBef>
              <a:spcAft>
                <a:spcPts val="0"/>
              </a:spcAft>
              <a:buNone/>
            </a:pPr>
            <a:r>
              <a:rPr lang="en" sz="2300" b="0" dirty="0">
                <a:uFill>
                  <a:noFill/>
                </a:uFill>
                <a:latin typeface="Poppins Medium"/>
                <a:ea typeface="Poppins Medium"/>
                <a:cs typeface="Poppins Medium"/>
                <a:sym typeface="Poppins Medium"/>
                <a:hlinkClick r:id="rId4"/>
              </a:rPr>
              <a:t>Evaluating the Effectiveness of Machine Learning in Cryptocurrency Trading</a:t>
            </a:r>
            <a:endParaRPr sz="2300" b="0" dirty="0">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Yunfan</a:t>
            </a:r>
            <a:endParaRPr sz="1200">
              <a:solidFill>
                <a:schemeClr val="dk1"/>
              </a:solidFill>
              <a:latin typeface="Livvic"/>
              <a:ea typeface="Livvic"/>
              <a:cs typeface="Livvic"/>
              <a:sym typeface="Livvic"/>
            </a:endParaRPr>
          </a:p>
        </p:txBody>
      </p:sp>
      <p:sp>
        <p:nvSpPr>
          <p:cNvPr id="233" name="Google Shape;233;p29"/>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Introduction</a:t>
            </a:r>
            <a:r>
              <a:rPr lang="en" sz="1200">
                <a:solidFill>
                  <a:schemeClr val="dk1"/>
                </a:solidFill>
                <a:latin typeface="Livvic"/>
                <a:ea typeface="Livvic"/>
                <a:cs typeface="Livvic"/>
                <a:sym typeface="Livvic"/>
              </a:rPr>
              <a:t> | Data Processing | Model Comparison | Model Training | Strategy &amp; Backtesting | Results | Summary</a:t>
            </a:r>
            <a:endParaRPr sz="1200">
              <a:solidFill>
                <a:schemeClr val="dk1"/>
              </a:solidFill>
              <a:latin typeface="Livvic"/>
              <a:ea typeface="Livvic"/>
              <a:cs typeface="Livvic"/>
              <a:sym typeface="Livvic"/>
            </a:endParaRPr>
          </a:p>
        </p:txBody>
      </p:sp>
      <p:sp>
        <p:nvSpPr>
          <p:cNvPr id="234" name="Google Shape;234;p29"/>
          <p:cNvSpPr/>
          <p:nvPr/>
        </p:nvSpPr>
        <p:spPr>
          <a:xfrm>
            <a:off x="720725" y="1553575"/>
            <a:ext cx="3409500" cy="24450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457200" lvl="0" indent="-304800" algn="l" rtl="0">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Challenges with Traditional Models: </a:t>
            </a:r>
            <a:endParaRPr sz="1200" b="1">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Inability to capture temporal dependencies.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Difficulty handling non-linear relationships.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Limited adaptability to market changes.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Inadequate management of high-dimensional data</a:t>
            </a:r>
            <a:r>
              <a:rPr lang="en" sz="1050">
                <a:solidFill>
                  <a:srgbClr val="060607"/>
                </a:solidFill>
                <a:highlight>
                  <a:srgbClr val="FFFFFF"/>
                </a:highlight>
              </a:rPr>
              <a:t>.</a:t>
            </a:r>
            <a:endParaRPr sz="1200">
              <a:solidFill>
                <a:schemeClr val="dk1"/>
              </a:solidFill>
              <a:latin typeface="Livvic"/>
              <a:ea typeface="Livvic"/>
              <a:cs typeface="Livvic"/>
              <a:sym typeface="Livvic"/>
            </a:endParaRPr>
          </a:p>
        </p:txBody>
      </p:sp>
      <p:sp>
        <p:nvSpPr>
          <p:cNvPr id="235" name="Google Shape;235;p29"/>
          <p:cNvSpPr/>
          <p:nvPr/>
        </p:nvSpPr>
        <p:spPr>
          <a:xfrm>
            <a:off x="5142174" y="1553575"/>
            <a:ext cx="3281700" cy="2445000"/>
          </a:xfrm>
          <a:prstGeom prst="rect">
            <a:avLst/>
          </a:prstGeom>
          <a:noFill/>
          <a:ln w="9525" cap="flat" cmpd="sng">
            <a:solidFill>
              <a:schemeClr val="dk1"/>
            </a:solidFill>
            <a:prstDash val="solid"/>
            <a:round/>
            <a:headEnd type="none" w="sm" len="sm"/>
            <a:tailEnd type="none" w="sm" len="sm"/>
          </a:ln>
        </p:spPr>
        <p:txBody>
          <a:bodyPr spcFirstLastPara="1" wrap="square" lIns="91425" tIns="126000" rIns="91425" bIns="126000" anchor="ctr" anchorCtr="0">
            <a:noAutofit/>
          </a:bodyPr>
          <a:lstStyle/>
          <a:p>
            <a:pPr marL="457200" lvl="0" indent="-304800" algn="l" rtl="0">
              <a:lnSpc>
                <a:spcPct val="115000"/>
              </a:lnSpc>
              <a:spcBef>
                <a:spcPts val="110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Advantages of ML Techniques: </a:t>
            </a:r>
            <a:endParaRPr sz="1200" b="1">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Superiority in capturing temporal dependencies with LSTM models.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Effective modeling of non-linear market dynamics.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Enhanced adaptability to evolving market conditions.</a:t>
            </a:r>
            <a:endParaRPr sz="1200">
              <a:solidFill>
                <a:schemeClr val="dk1"/>
              </a:solidFill>
              <a:latin typeface="Livvic"/>
              <a:ea typeface="Livvic"/>
              <a:cs typeface="Livvic"/>
              <a:sym typeface="Livvic"/>
            </a:endParaRPr>
          </a:p>
          <a:p>
            <a:pPr marL="914400" marR="0" lvl="1" indent="-304800" algn="l" rtl="0">
              <a:lnSpc>
                <a:spcPct val="100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Efficient processing of high-dimensional data.</a:t>
            </a:r>
            <a:endParaRPr sz="1200">
              <a:solidFill>
                <a:schemeClr val="dk1"/>
              </a:solidFill>
              <a:latin typeface="Livvic"/>
              <a:ea typeface="Livvic"/>
              <a:cs typeface="Livvic"/>
              <a:sym typeface="Livvic"/>
            </a:endParaRPr>
          </a:p>
        </p:txBody>
      </p:sp>
      <p:sp>
        <p:nvSpPr>
          <p:cNvPr id="236" name="Google Shape;236;p29"/>
          <p:cNvSpPr txBox="1"/>
          <p:nvPr/>
        </p:nvSpPr>
        <p:spPr>
          <a:xfrm>
            <a:off x="4357075" y="2360575"/>
            <a:ext cx="3000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latin typeface="Livvic"/>
                <a:ea typeface="Livvic"/>
                <a:cs typeface="Livvic"/>
                <a:sym typeface="Livvic"/>
              </a:rPr>
              <a:t>VS</a:t>
            </a:r>
            <a:endParaRPr sz="2500" b="1">
              <a:solidFill>
                <a:schemeClr val="dk1"/>
              </a:solidFill>
              <a:latin typeface="Livvic"/>
              <a:ea typeface="Livvic"/>
              <a:cs typeface="Livvic"/>
              <a:sym typeface="Livvic"/>
            </a:endParaRPr>
          </a:p>
        </p:txBody>
      </p:sp>
      <p:sp>
        <p:nvSpPr>
          <p:cNvPr id="237" name="Google Shape;237;p29"/>
          <p:cNvSpPr txBox="1"/>
          <p:nvPr/>
        </p:nvSpPr>
        <p:spPr>
          <a:xfrm>
            <a:off x="712775" y="525675"/>
            <a:ext cx="4618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dk1"/>
                </a:solidFill>
                <a:latin typeface="Poppins"/>
                <a:ea typeface="Poppins"/>
                <a:cs typeface="Poppins"/>
                <a:sym typeface="Poppins"/>
              </a:rPr>
              <a:t>Motivation</a:t>
            </a:r>
            <a:endParaRPr sz="2900" b="1">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Yunfan</a:t>
            </a:r>
            <a:endParaRPr sz="1200">
              <a:solidFill>
                <a:schemeClr val="dk1"/>
              </a:solidFill>
              <a:latin typeface="Livvic"/>
              <a:ea typeface="Livvic"/>
              <a:cs typeface="Livvic"/>
              <a:sym typeface="Livvic"/>
            </a:endParaRPr>
          </a:p>
        </p:txBody>
      </p:sp>
      <p:sp>
        <p:nvSpPr>
          <p:cNvPr id="243" name="Google Shape;243;p30"/>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Introduction</a:t>
            </a:r>
            <a:r>
              <a:rPr lang="en" sz="1200">
                <a:solidFill>
                  <a:schemeClr val="dk1"/>
                </a:solidFill>
                <a:latin typeface="Livvic"/>
                <a:ea typeface="Livvic"/>
                <a:cs typeface="Livvic"/>
                <a:sym typeface="Livvic"/>
              </a:rPr>
              <a:t> | Data Processing | Model Comparison | Model Training | Strategy &amp; Backtesting | Results | Summary</a:t>
            </a:r>
            <a:endParaRPr sz="1200">
              <a:solidFill>
                <a:schemeClr val="dk1"/>
              </a:solidFill>
              <a:latin typeface="Livvic"/>
              <a:ea typeface="Livvic"/>
              <a:cs typeface="Livvic"/>
              <a:sym typeface="Livvic"/>
            </a:endParaRPr>
          </a:p>
        </p:txBody>
      </p:sp>
      <p:sp>
        <p:nvSpPr>
          <p:cNvPr id="244" name="Google Shape;244;p30"/>
          <p:cNvSpPr txBox="1"/>
          <p:nvPr/>
        </p:nvSpPr>
        <p:spPr>
          <a:xfrm>
            <a:off x="712775" y="1092600"/>
            <a:ext cx="61074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Livvic"/>
                <a:ea typeface="Livvic"/>
                <a:cs typeface="Livvic"/>
                <a:sym typeface="Livvic"/>
              </a:rPr>
              <a:t>Features and Datasets for Cryptocurrency Prediction </a:t>
            </a:r>
            <a:endParaRPr b="1">
              <a:solidFill>
                <a:schemeClr val="dk1"/>
              </a:solidFill>
              <a:latin typeface="Livvic"/>
              <a:ea typeface="Livvic"/>
              <a:cs typeface="Livvic"/>
              <a:sym typeface="Livvic"/>
            </a:endParaRPr>
          </a:p>
        </p:txBody>
      </p:sp>
      <p:graphicFrame>
        <p:nvGraphicFramePr>
          <p:cNvPr id="245" name="Google Shape;245;p30"/>
          <p:cNvGraphicFramePr/>
          <p:nvPr/>
        </p:nvGraphicFramePr>
        <p:xfrm>
          <a:off x="1083913" y="1612825"/>
          <a:ext cx="6976150" cy="2819025"/>
        </p:xfrm>
        <a:graphic>
          <a:graphicData uri="http://schemas.openxmlformats.org/drawingml/2006/table">
            <a:tbl>
              <a:tblPr>
                <a:noFill/>
                <a:tableStyleId>{E2EA9BAF-C5BC-41EB-AEF3-7F5C3E93BA48}</a:tableStyleId>
              </a:tblPr>
              <a:tblGrid>
                <a:gridCol w="1833525">
                  <a:extLst>
                    <a:ext uri="{9D8B030D-6E8A-4147-A177-3AD203B41FA5}">
                      <a16:colId xmlns:a16="http://schemas.microsoft.com/office/drawing/2014/main" val="20000"/>
                    </a:ext>
                  </a:extLst>
                </a:gridCol>
                <a:gridCol w="5142625">
                  <a:extLst>
                    <a:ext uri="{9D8B030D-6E8A-4147-A177-3AD203B41FA5}">
                      <a16:colId xmlns:a16="http://schemas.microsoft.com/office/drawing/2014/main" val="20001"/>
                    </a:ext>
                  </a:extLst>
                </a:gridCol>
              </a:tblGrid>
              <a:tr h="403425">
                <a:tc>
                  <a:txBody>
                    <a:bodyPr/>
                    <a:lstStyle/>
                    <a:p>
                      <a:pPr marL="0" lvl="0" indent="0" algn="l" rtl="0">
                        <a:spcBef>
                          <a:spcPts val="0"/>
                        </a:spcBef>
                        <a:spcAft>
                          <a:spcPts val="0"/>
                        </a:spcAft>
                        <a:buNone/>
                      </a:pPr>
                      <a:r>
                        <a:rPr lang="en" sz="1000">
                          <a:solidFill>
                            <a:schemeClr val="dk1"/>
                          </a:solidFill>
                          <a:latin typeface="Livvic SemiBold"/>
                          <a:ea typeface="Livvic SemiBold"/>
                          <a:cs typeface="Livvic SemiBold"/>
                          <a:sym typeface="Livvic SemiBold"/>
                        </a:rPr>
                        <a:t>Title</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1600"/>
                        </a:spcAft>
                        <a:buNone/>
                      </a:pPr>
                      <a:r>
                        <a:rPr lang="en" sz="1000">
                          <a:solidFill>
                            <a:schemeClr val="dk1"/>
                          </a:solidFill>
                          <a:latin typeface="Livvic"/>
                          <a:ea typeface="Livvic"/>
                          <a:cs typeface="Livvic"/>
                          <a:sym typeface="Livvic"/>
                        </a:rPr>
                        <a:t>Model</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6925">
                <a:tc>
                  <a:txBody>
                    <a:bodyPr/>
                    <a:lstStyle/>
                    <a:p>
                      <a:pPr marL="0" lvl="0" indent="0" algn="just" rtl="0">
                        <a:lnSpc>
                          <a:spcPct val="115000"/>
                        </a:lnSpc>
                        <a:spcBef>
                          <a:spcPts val="0"/>
                        </a:spcBef>
                        <a:spcAft>
                          <a:spcPts val="0"/>
                        </a:spcAft>
                        <a:buNone/>
                      </a:pPr>
                      <a:r>
                        <a:rPr lang="en" sz="1000">
                          <a:solidFill>
                            <a:schemeClr val="dk1"/>
                          </a:solidFill>
                          <a:latin typeface="Livvic SemiBold"/>
                          <a:ea typeface="Livvic SemiBold"/>
                          <a:cs typeface="Livvic SemiBold"/>
                          <a:sym typeface="Livvic SemiBold"/>
                        </a:rPr>
                        <a:t>Historical data</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ivvic"/>
                          <a:ea typeface="Livvic"/>
                          <a:cs typeface="Livvic"/>
                          <a:sym typeface="Livvic"/>
                        </a:rPr>
                        <a:t>Open, high, low, and close prices along with volume are important factors for cryptocurrency prediction.</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16925">
                <a:tc>
                  <a:txBody>
                    <a:bodyPr/>
                    <a:lstStyle/>
                    <a:p>
                      <a:pPr marL="0" lvl="0" indent="0" algn="just" rtl="0">
                        <a:lnSpc>
                          <a:spcPct val="115000"/>
                        </a:lnSpc>
                        <a:spcBef>
                          <a:spcPts val="0"/>
                        </a:spcBef>
                        <a:spcAft>
                          <a:spcPts val="0"/>
                        </a:spcAft>
                        <a:buNone/>
                      </a:pPr>
                      <a:r>
                        <a:rPr lang="en" sz="1000">
                          <a:solidFill>
                            <a:schemeClr val="dk1"/>
                          </a:solidFill>
                          <a:latin typeface="Livvic SemiBold"/>
                          <a:ea typeface="Livvic SemiBold"/>
                          <a:cs typeface="Livvic SemiBold"/>
                          <a:sym typeface="Livvic SemiBold"/>
                        </a:rPr>
                        <a:t>Intraday Price Prediction</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ivvic"/>
                          <a:ea typeface="Livvic"/>
                          <a:cs typeface="Livvic"/>
                          <a:sym typeface="Livvic"/>
                        </a:rPr>
                        <a:t>A study suggests that using five lagged prices as inputs can effectively predict the next 5-minute price of Bitcoin. Including additional inputs may not be advantageous.</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27250">
                <a:tc>
                  <a:txBody>
                    <a:bodyPr/>
                    <a:lstStyle/>
                    <a:p>
                      <a:pPr marL="0" lvl="0" indent="0" algn="l" rtl="0">
                        <a:spcBef>
                          <a:spcPts val="0"/>
                        </a:spcBef>
                        <a:spcAft>
                          <a:spcPts val="0"/>
                        </a:spcAft>
                        <a:buNone/>
                      </a:pPr>
                      <a:r>
                        <a:rPr lang="en" sz="1000">
                          <a:solidFill>
                            <a:schemeClr val="dk1"/>
                          </a:solidFill>
                          <a:latin typeface="Livvic SemiBold"/>
                          <a:ea typeface="Livvic SemiBold"/>
                          <a:cs typeface="Livvic SemiBold"/>
                          <a:sym typeface="Livvic SemiBold"/>
                        </a:rPr>
                        <a:t>Additional Factors</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ivvic"/>
                          <a:ea typeface="Livvic"/>
                          <a:cs typeface="Livvic"/>
                          <a:sym typeface="Livvic"/>
                        </a:rPr>
                        <a:t>Cryptocurrency data such as block size, hash rate, mempool transaction count, mempool size, Google Trend Search Volume Index, and gold spot price have been combined with historical data for price prediction.</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27250">
                <a:tc>
                  <a:txBody>
                    <a:bodyPr/>
                    <a:lstStyle/>
                    <a:p>
                      <a:pPr marL="0" lvl="0" indent="0" algn="l" rtl="0">
                        <a:spcBef>
                          <a:spcPts val="0"/>
                        </a:spcBef>
                        <a:spcAft>
                          <a:spcPts val="0"/>
                        </a:spcAft>
                        <a:buNone/>
                      </a:pPr>
                      <a:r>
                        <a:rPr lang="en" sz="1000">
                          <a:solidFill>
                            <a:schemeClr val="dk1"/>
                          </a:solidFill>
                          <a:latin typeface="Livvic SemiBold"/>
                          <a:ea typeface="Livvic SemiBold"/>
                          <a:cs typeface="Livvic SemiBold"/>
                          <a:sym typeface="Livvic SemiBold"/>
                        </a:rPr>
                        <a:t>Macroeconomic Indicators</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ivvic"/>
                          <a:ea typeface="Livvic"/>
                          <a:cs typeface="Livvic"/>
                          <a:sym typeface="Livvic"/>
                        </a:rPr>
                        <a:t>Crude oil futures prices, gold futures prices, S&amp;P500 futures, NASDAQ futures, and DAX index historical price data have been used along with Bitcoin historical prices to predict the direction, maximum, and minimum closing prices.</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27250">
                <a:tc>
                  <a:txBody>
                    <a:bodyPr/>
                    <a:lstStyle/>
                    <a:p>
                      <a:pPr marL="0" lvl="0" indent="0" algn="l" rtl="0">
                        <a:spcBef>
                          <a:spcPts val="0"/>
                        </a:spcBef>
                        <a:spcAft>
                          <a:spcPts val="0"/>
                        </a:spcAft>
                        <a:buNone/>
                      </a:pPr>
                      <a:r>
                        <a:rPr lang="en" sz="1000">
                          <a:solidFill>
                            <a:schemeClr val="dk1"/>
                          </a:solidFill>
                          <a:latin typeface="Livvic SemiBold"/>
                          <a:ea typeface="Livvic SemiBold"/>
                          <a:cs typeface="Livvic SemiBold"/>
                          <a:sym typeface="Livvic SemiBold"/>
                        </a:rPr>
                        <a:t>Technical Indicators</a:t>
                      </a:r>
                      <a:endParaRPr sz="1000">
                        <a:solidFill>
                          <a:schemeClr val="dk1"/>
                        </a:solidFill>
                        <a:latin typeface="Livvic SemiBold"/>
                        <a:ea typeface="Livvic SemiBold"/>
                        <a:cs typeface="Livvic SemiBold"/>
                        <a:sym typeface="Livvic SemiBold"/>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r>
                        <a:rPr lang="en" sz="1000">
                          <a:solidFill>
                            <a:schemeClr val="dk1"/>
                          </a:solidFill>
                          <a:latin typeface="Livvic"/>
                          <a:ea typeface="Livvic"/>
                          <a:cs typeface="Livvic"/>
                          <a:sym typeface="Livvic"/>
                        </a:rPr>
                        <a:t>Crude oil futures prices, gold futures prices, S&amp;P500 futures, NASDAQ futures, and DAX index historical price data have been used along with Bitcoin historical prices to predict the direction, maximum, and minimum closing prices.</a:t>
                      </a:r>
                      <a:endParaRPr sz="1000">
                        <a:solidFill>
                          <a:schemeClr val="dk1"/>
                        </a:solidFill>
                        <a:latin typeface="Livvic"/>
                        <a:ea typeface="Livvic"/>
                        <a:cs typeface="Livvic"/>
                        <a:sym typeface="Livvic"/>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46" name="Google Shape;246;p30"/>
          <p:cNvSpPr txBox="1"/>
          <p:nvPr/>
        </p:nvSpPr>
        <p:spPr>
          <a:xfrm>
            <a:off x="712775" y="525675"/>
            <a:ext cx="4618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dk1"/>
                </a:solidFill>
                <a:latin typeface="Poppins"/>
                <a:ea typeface="Poppins"/>
                <a:cs typeface="Poppins"/>
                <a:sym typeface="Poppins"/>
              </a:rPr>
              <a:t>Literature Review</a:t>
            </a:r>
            <a:endParaRPr sz="2900" b="1">
              <a:solidFill>
                <a:schemeClr val="dk1"/>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CHEN Yunfan</a:t>
            </a:r>
            <a:endParaRPr sz="1200">
              <a:solidFill>
                <a:schemeClr val="dk1"/>
              </a:solidFill>
              <a:latin typeface="Livvic"/>
              <a:ea typeface="Livvic"/>
              <a:cs typeface="Livvic"/>
              <a:sym typeface="Livvic"/>
            </a:endParaRPr>
          </a:p>
        </p:txBody>
      </p:sp>
      <p:sp>
        <p:nvSpPr>
          <p:cNvPr id="252" name="Google Shape;252;p31"/>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solidFill>
                  <a:schemeClr val="dk1"/>
                </a:solidFill>
                <a:latin typeface="Livvic"/>
                <a:ea typeface="Livvic"/>
                <a:cs typeface="Livvic"/>
                <a:sym typeface="Livvic"/>
              </a:rPr>
              <a:t>Introduction</a:t>
            </a:r>
            <a:r>
              <a:rPr lang="en" sz="1200">
                <a:solidFill>
                  <a:schemeClr val="dk1"/>
                </a:solidFill>
                <a:latin typeface="Livvic"/>
                <a:ea typeface="Livvic"/>
                <a:cs typeface="Livvic"/>
                <a:sym typeface="Livvic"/>
              </a:rPr>
              <a:t> | Data Processing | Model Comparison | Model Training | Strategy &amp; Backtesting | Results | Summary</a:t>
            </a:r>
            <a:endParaRPr sz="1200">
              <a:solidFill>
                <a:schemeClr val="dk1"/>
              </a:solidFill>
              <a:latin typeface="Livvic"/>
              <a:ea typeface="Livvic"/>
              <a:cs typeface="Livvic"/>
              <a:sym typeface="Livvic"/>
            </a:endParaRPr>
          </a:p>
        </p:txBody>
      </p:sp>
      <p:sp>
        <p:nvSpPr>
          <p:cNvPr id="253" name="Google Shape;253;p31"/>
          <p:cNvSpPr txBox="1"/>
          <p:nvPr/>
        </p:nvSpPr>
        <p:spPr>
          <a:xfrm>
            <a:off x="787425" y="1120100"/>
            <a:ext cx="6609900" cy="40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latin typeface="Livvic"/>
                <a:ea typeface="Livvic"/>
                <a:cs typeface="Livvic"/>
                <a:sym typeface="Livvic"/>
              </a:rPr>
              <a:t>Models for Cryptocurrency Prediction</a:t>
            </a:r>
            <a:endParaRPr b="1">
              <a:solidFill>
                <a:schemeClr val="dk1"/>
              </a:solidFill>
              <a:latin typeface="Livvic"/>
              <a:ea typeface="Livvic"/>
              <a:cs typeface="Livvic"/>
              <a:sym typeface="Livvic"/>
            </a:endParaRPr>
          </a:p>
        </p:txBody>
      </p:sp>
      <p:sp>
        <p:nvSpPr>
          <p:cNvPr id="254" name="Google Shape;254;p31"/>
          <p:cNvSpPr txBox="1"/>
          <p:nvPr/>
        </p:nvSpPr>
        <p:spPr>
          <a:xfrm>
            <a:off x="712775" y="525675"/>
            <a:ext cx="4618200" cy="6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900" b="1">
                <a:solidFill>
                  <a:schemeClr val="dk1"/>
                </a:solidFill>
                <a:latin typeface="Poppins"/>
                <a:ea typeface="Poppins"/>
                <a:cs typeface="Poppins"/>
                <a:sym typeface="Poppins"/>
              </a:rPr>
              <a:t>Literature Review</a:t>
            </a:r>
            <a:endParaRPr sz="2900" b="1">
              <a:solidFill>
                <a:schemeClr val="dk1"/>
              </a:solidFill>
              <a:latin typeface="Poppins"/>
              <a:ea typeface="Poppins"/>
              <a:cs typeface="Poppins"/>
              <a:sym typeface="Poppins"/>
            </a:endParaRPr>
          </a:p>
        </p:txBody>
      </p:sp>
      <p:graphicFrame>
        <p:nvGraphicFramePr>
          <p:cNvPr id="255" name="Google Shape;255;p31"/>
          <p:cNvGraphicFramePr/>
          <p:nvPr>
            <p:extLst>
              <p:ext uri="{D42A27DB-BD31-4B8C-83A1-F6EECF244321}">
                <p14:modId xmlns:p14="http://schemas.microsoft.com/office/powerpoint/2010/main" val="3647900442"/>
              </p:ext>
            </p:extLst>
          </p:nvPr>
        </p:nvGraphicFramePr>
        <p:xfrm>
          <a:off x="848813" y="1529300"/>
          <a:ext cx="7446374" cy="2974823"/>
        </p:xfrm>
        <a:graphic>
          <a:graphicData uri="http://schemas.openxmlformats.org/drawingml/2006/table">
            <a:tbl>
              <a:tblPr>
                <a:noFill/>
                <a:tableStyleId>{E2EA9BAF-C5BC-41EB-AEF3-7F5C3E93BA48}</a:tableStyleId>
              </a:tblPr>
              <a:tblGrid>
                <a:gridCol w="1138754">
                  <a:extLst>
                    <a:ext uri="{9D8B030D-6E8A-4147-A177-3AD203B41FA5}">
                      <a16:colId xmlns:a16="http://schemas.microsoft.com/office/drawing/2014/main" val="20000"/>
                    </a:ext>
                  </a:extLst>
                </a:gridCol>
                <a:gridCol w="3073138">
                  <a:extLst>
                    <a:ext uri="{9D8B030D-6E8A-4147-A177-3AD203B41FA5}">
                      <a16:colId xmlns:a16="http://schemas.microsoft.com/office/drawing/2014/main" val="20001"/>
                    </a:ext>
                  </a:extLst>
                </a:gridCol>
                <a:gridCol w="3234482">
                  <a:extLst>
                    <a:ext uri="{9D8B030D-6E8A-4147-A177-3AD203B41FA5}">
                      <a16:colId xmlns:a16="http://schemas.microsoft.com/office/drawing/2014/main" val="20002"/>
                    </a:ext>
                  </a:extLst>
                </a:gridCol>
              </a:tblGrid>
              <a:tr h="314900">
                <a:tc>
                  <a:txBody>
                    <a:bodyPr/>
                    <a:lstStyle/>
                    <a:p>
                      <a:pPr marL="0" lvl="0" indent="0" algn="ctr" rtl="0">
                        <a:lnSpc>
                          <a:spcPct val="115000"/>
                        </a:lnSpc>
                        <a:spcBef>
                          <a:spcPts val="0"/>
                        </a:spcBef>
                        <a:spcAft>
                          <a:spcPts val="0"/>
                        </a:spcAft>
                        <a:buNone/>
                      </a:pPr>
                      <a:r>
                        <a:rPr lang="en" sz="1000">
                          <a:solidFill>
                            <a:schemeClr val="dk1"/>
                          </a:solidFill>
                          <a:latin typeface="Livvic SemiBold"/>
                          <a:ea typeface="Livvic SemiBold"/>
                          <a:cs typeface="Livvic SemiBold"/>
                          <a:sym typeface="Livvic SemiBold"/>
                        </a:rPr>
                        <a:t>Cryptocurrency</a:t>
                      </a:r>
                      <a:endParaRPr sz="1000">
                        <a:solidFill>
                          <a:schemeClr val="dk1"/>
                        </a:solidFill>
                        <a:latin typeface="Livvic SemiBold"/>
                        <a:ea typeface="Livvic SemiBold"/>
                        <a:cs typeface="Livvic SemiBold"/>
                        <a:sym typeface="Livvic SemiBold"/>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Recommended Models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Accuracy/Performance</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14900">
                <a:tc rowSpan="4">
                  <a:txBody>
                    <a:bodyPr/>
                    <a:lstStyle/>
                    <a:p>
                      <a:pPr marL="0" lvl="0" indent="0" algn="ctr" rtl="0">
                        <a:spcBef>
                          <a:spcPts val="0"/>
                        </a:spcBef>
                        <a:spcAft>
                          <a:spcPts val="0"/>
                        </a:spcAft>
                        <a:buNone/>
                      </a:pPr>
                      <a:r>
                        <a:rPr lang="en" sz="1000">
                          <a:solidFill>
                            <a:schemeClr val="dk1"/>
                          </a:solidFill>
                          <a:latin typeface="Livvic SemiBold"/>
                          <a:ea typeface="Livvic SemiBold"/>
                          <a:cs typeface="Livvic SemiBold"/>
                          <a:sym typeface="Livvic SemiBold"/>
                        </a:rPr>
                        <a:t>Bitcoin</a:t>
                      </a:r>
                      <a:endParaRPr sz="1000">
                        <a:solidFill>
                          <a:schemeClr val="dk1"/>
                        </a:solidFill>
                        <a:latin typeface="Livvic SemiBold"/>
                        <a:ea typeface="Livvic SemiBold"/>
                        <a:cs typeface="Livvic SemiBold"/>
                        <a:sym typeface="Livvic SemiBold"/>
                      </a:endParaRPr>
                    </a:p>
                  </a:txBody>
                  <a:tcPr marL="85725" marR="85725" marT="85725" marB="857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Linear regression</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Outperform machine learning models for daily prices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14900">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Machine learning models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Outperform statistical models for 5-min predictions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14900">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SVM w/ radial basis kernel</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Provides significantly better results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14900">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LSTM</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Highly recommendable for real-time price prediction</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14900">
                <a:tc rowSpan="4">
                  <a:txBody>
                    <a:bodyPr/>
                    <a:lstStyle/>
                    <a:p>
                      <a:pPr marL="0" lvl="0" indent="0" algn="ctr" rtl="0">
                        <a:spcBef>
                          <a:spcPts val="0"/>
                        </a:spcBef>
                        <a:spcAft>
                          <a:spcPts val="0"/>
                        </a:spcAft>
                        <a:buNone/>
                      </a:pPr>
                      <a:r>
                        <a:rPr lang="en" sz="1000" dirty="0">
                          <a:solidFill>
                            <a:schemeClr val="dk1"/>
                          </a:solidFill>
                          <a:latin typeface="Livvic SemiBold"/>
                          <a:ea typeface="Livvic SemiBold"/>
                          <a:cs typeface="Livvic SemiBold"/>
                          <a:sym typeface="Livvic SemiBold"/>
                        </a:rPr>
                        <a:t>Ethereum</a:t>
                      </a:r>
                      <a:endParaRPr sz="1000" dirty="0">
                        <a:solidFill>
                          <a:schemeClr val="dk1"/>
                        </a:solidFill>
                        <a:latin typeface="Livvic SemiBold"/>
                        <a:ea typeface="Livvic SemiBold"/>
                        <a:cs typeface="Livvic SemiBold"/>
                        <a:sym typeface="Livvic SemiBold"/>
                      </a:endParaRPr>
                    </a:p>
                  </a:txBody>
                  <a:tcPr marL="85725" marR="85725" marT="85725" marB="857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SVM w/ feature extraction</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99%</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14900">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LSTM</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67.20% for price prediction</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14900">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LSTM w/ technical indicators</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tabLst>
                          <a:tab pos="2932113" algn="l"/>
                        </a:tabLst>
                      </a:pPr>
                      <a:r>
                        <a:rPr lang="en" sz="1000" dirty="0">
                          <a:solidFill>
                            <a:schemeClr val="dk1"/>
                          </a:solidFill>
                          <a:latin typeface="Livvic"/>
                          <a:ea typeface="Livvic"/>
                          <a:cs typeface="Livvic"/>
                          <a:sym typeface="Livvic"/>
                        </a:rPr>
                        <a:t>99% for daily direction prediction</a:t>
                      </a:r>
                      <a:endParaRPr sz="1000" dirty="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74625">
                <a:tc vMerge="1">
                  <a:txBody>
                    <a:bodyPr/>
                    <a:lstStyle/>
                    <a:p>
                      <a:endParaRPr lang="zh-CN"/>
                    </a:p>
                  </a:txBody>
                  <a:tcPr/>
                </a:tc>
                <a:tc>
                  <a:txBody>
                    <a:bodyPr/>
                    <a:lstStyle/>
                    <a:p>
                      <a:pPr marL="0" marR="0" lvl="0" indent="0" algn="l" rtl="0">
                        <a:lnSpc>
                          <a:spcPct val="100000"/>
                        </a:lnSpc>
                        <a:spcBef>
                          <a:spcPts val="0"/>
                        </a:spcBef>
                        <a:spcAft>
                          <a:spcPts val="1600"/>
                        </a:spcAft>
                        <a:buNone/>
                      </a:pPr>
                      <a:r>
                        <a:rPr lang="en" sz="1000">
                          <a:solidFill>
                            <a:schemeClr val="dk1"/>
                          </a:solidFill>
                          <a:latin typeface="Livvic"/>
                          <a:ea typeface="Livvic"/>
                          <a:cs typeface="Livvic"/>
                          <a:sym typeface="Livvic"/>
                        </a:rPr>
                        <a:t>LSTM w/ technical indicators + social network info</a:t>
                      </a:r>
                      <a:endParaRPr sz="100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Livvic"/>
                          <a:ea typeface="Livvic"/>
                          <a:cs typeface="Livvic"/>
                          <a:sym typeface="Livvic"/>
                        </a:rPr>
                        <a:t>87% (with trading indicators)</a:t>
                      </a:r>
                      <a:endParaRPr sz="1000" dirty="0">
                        <a:solidFill>
                          <a:schemeClr val="dk1"/>
                        </a:solidFill>
                        <a:latin typeface="Livvic"/>
                        <a:ea typeface="Livvic"/>
                        <a:cs typeface="Livvic"/>
                        <a:sym typeface="Livvic"/>
                      </a:endParaRPr>
                    </a:p>
                  </a:txBody>
                  <a:tcPr marL="85725" marR="85725" marT="85725" marB="8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p:nvPr/>
        </p:nvSpPr>
        <p:spPr>
          <a:xfrm>
            <a:off x="1008977" y="801600"/>
            <a:ext cx="2596200" cy="3540300"/>
          </a:xfrm>
          <a:prstGeom prst="round2SameRect">
            <a:avLst>
              <a:gd name="adj1" fmla="val 50000"/>
              <a:gd name="adj2" fmla="val 0"/>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2"/>
          <p:cNvSpPr txBox="1">
            <a:spLocks noGrp="1"/>
          </p:cNvSpPr>
          <p:nvPr>
            <p:ph type="title"/>
          </p:nvPr>
        </p:nvSpPr>
        <p:spPr>
          <a:xfrm>
            <a:off x="4085025" y="2155800"/>
            <a:ext cx="4050000" cy="148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Data Processing</a:t>
            </a:r>
            <a:endParaRPr/>
          </a:p>
        </p:txBody>
      </p:sp>
      <p:sp>
        <p:nvSpPr>
          <p:cNvPr id="262" name="Google Shape;262;p32"/>
          <p:cNvSpPr txBox="1">
            <a:spLocks noGrp="1"/>
          </p:cNvSpPr>
          <p:nvPr>
            <p:ph type="title" idx="2"/>
          </p:nvPr>
        </p:nvSpPr>
        <p:spPr>
          <a:xfrm>
            <a:off x="4201400" y="1072275"/>
            <a:ext cx="977400" cy="9774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63" name="Google Shape;263;p32"/>
          <p:cNvSpPr txBox="1">
            <a:spLocks noGrp="1"/>
          </p:cNvSpPr>
          <p:nvPr>
            <p:ph type="subTitle" idx="1"/>
          </p:nvPr>
        </p:nvSpPr>
        <p:spPr>
          <a:xfrm>
            <a:off x="4201400" y="3742125"/>
            <a:ext cx="3933600" cy="329100"/>
          </a:xfrm>
          <a:prstGeom prst="rect">
            <a:avLst/>
          </a:prstGeom>
          <a:solidFill>
            <a:schemeClr val="lt2"/>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JIANG Tianyun</a:t>
            </a:r>
            <a:endParaRPr/>
          </a:p>
        </p:txBody>
      </p:sp>
      <p:sp>
        <p:nvSpPr>
          <p:cNvPr id="264" name="Google Shape;264;p32"/>
          <p:cNvSpPr/>
          <p:nvPr/>
        </p:nvSpPr>
        <p:spPr>
          <a:xfrm rot="-5400000">
            <a:off x="7763042" y="326808"/>
            <a:ext cx="878151" cy="224535"/>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921"/>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2"/>
          <p:cNvSpPr/>
          <p:nvPr/>
        </p:nvSpPr>
        <p:spPr>
          <a:xfrm rot="-5400000">
            <a:off x="8410265" y="144464"/>
            <a:ext cx="878151" cy="589219"/>
          </a:xfrm>
          <a:custGeom>
            <a:avLst/>
            <a:gdLst/>
            <a:ahLst/>
            <a:cxnLst/>
            <a:rect l="l" t="t" r="r" b="b"/>
            <a:pathLst>
              <a:path w="47635" h="12463" extrusionOk="0">
                <a:moveTo>
                  <a:pt x="1" y="1"/>
                </a:moveTo>
                <a:lnTo>
                  <a:pt x="1" y="12463"/>
                </a:lnTo>
                <a:lnTo>
                  <a:pt x="47634" y="12463"/>
                </a:lnTo>
                <a:lnTo>
                  <a:pt x="47634" y="1"/>
                </a:lnTo>
                <a:close/>
              </a:path>
            </a:pathLst>
          </a:custGeom>
          <a:gradFill>
            <a:gsLst>
              <a:gs pos="0">
                <a:srgbClr val="FBF3ED">
                  <a:alpha val="30196"/>
                </a:srgbClr>
              </a:gs>
              <a:gs pos="100000">
                <a:srgbClr val="FBF3ED">
                  <a:alpha val="50196"/>
                </a:srgbClr>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2"/>
          <p:cNvSpPr/>
          <p:nvPr/>
        </p:nvSpPr>
        <p:spPr>
          <a:xfrm rot="-5400000">
            <a:off x="7995465" y="318918"/>
            <a:ext cx="878151" cy="240314"/>
          </a:xfrm>
          <a:custGeom>
            <a:avLst/>
            <a:gdLst/>
            <a:ahLst/>
            <a:cxnLst/>
            <a:rect l="l" t="t" r="r" b="b"/>
            <a:pathLst>
              <a:path w="47635" h="23817" extrusionOk="0">
                <a:moveTo>
                  <a:pt x="1" y="0"/>
                </a:moveTo>
                <a:lnTo>
                  <a:pt x="1" y="23817"/>
                </a:lnTo>
                <a:lnTo>
                  <a:pt x="47634" y="23817"/>
                </a:lnTo>
                <a:lnTo>
                  <a:pt x="47634" y="0"/>
                </a:lnTo>
                <a:close/>
              </a:path>
            </a:pathLst>
          </a:custGeom>
          <a:gradFill>
            <a:gsLst>
              <a:gs pos="0">
                <a:srgbClr val="FBF3ED">
                  <a:alpha val="30196"/>
                </a:srgbClr>
              </a:gs>
              <a:gs pos="100000">
                <a:srgbClr val="FBF3ED">
                  <a:alpha val="3137"/>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3"/>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JIANG Tianyun</a:t>
            </a:r>
            <a:endParaRPr sz="1200">
              <a:solidFill>
                <a:schemeClr val="dk1"/>
              </a:solidFill>
              <a:latin typeface="Livvic"/>
              <a:ea typeface="Livvic"/>
              <a:cs typeface="Livvic"/>
              <a:sym typeface="Livvic"/>
            </a:endParaRPr>
          </a:p>
        </p:txBody>
      </p:sp>
      <p:sp>
        <p:nvSpPr>
          <p:cNvPr id="272" name="Google Shape;272;p33"/>
          <p:cNvSpPr txBox="1"/>
          <p:nvPr/>
        </p:nvSpPr>
        <p:spPr>
          <a:xfrm>
            <a:off x="589350" y="470022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a:t>
            </a:r>
            <a:r>
              <a:rPr lang="en" sz="1200" b="1">
                <a:solidFill>
                  <a:schemeClr val="dk1"/>
                </a:solidFill>
                <a:latin typeface="Livvic"/>
                <a:ea typeface="Livvic"/>
                <a:cs typeface="Livvic"/>
                <a:sym typeface="Livvic"/>
              </a:rPr>
              <a:t>Data Processing</a:t>
            </a:r>
            <a:r>
              <a:rPr lang="en" sz="1200">
                <a:solidFill>
                  <a:schemeClr val="dk1"/>
                </a:solidFill>
                <a:latin typeface="Livvic"/>
                <a:ea typeface="Livvic"/>
                <a:cs typeface="Livvic"/>
                <a:sym typeface="Livvic"/>
              </a:rPr>
              <a:t> | Model Comparison | Model Training | Strategy &amp; Backtesting | Results | Summary</a:t>
            </a:r>
            <a:endParaRPr sz="1200">
              <a:solidFill>
                <a:schemeClr val="dk1"/>
              </a:solidFill>
              <a:latin typeface="Livvic"/>
              <a:ea typeface="Livvic"/>
              <a:cs typeface="Livvic"/>
              <a:sym typeface="Livvic"/>
            </a:endParaRPr>
          </a:p>
        </p:txBody>
      </p:sp>
      <p:sp>
        <p:nvSpPr>
          <p:cNvPr id="273" name="Google Shape;273;p33"/>
          <p:cNvSpPr txBox="1">
            <a:spLocks noGrp="1"/>
          </p:cNvSpPr>
          <p:nvPr>
            <p:ph type="title"/>
          </p:nvPr>
        </p:nvSpPr>
        <p:spPr>
          <a:xfrm>
            <a:off x="720000" y="539400"/>
            <a:ext cx="7704000" cy="5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t>Integrating Historical Prices and NVT Ratio</a:t>
            </a:r>
            <a:endParaRPr sz="2500"/>
          </a:p>
        </p:txBody>
      </p:sp>
      <p:sp>
        <p:nvSpPr>
          <p:cNvPr id="274" name="Google Shape;274;p33"/>
          <p:cNvSpPr txBox="1"/>
          <p:nvPr/>
        </p:nvSpPr>
        <p:spPr>
          <a:xfrm>
            <a:off x="720000" y="1934688"/>
            <a:ext cx="3617400" cy="1339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Historical Ethereum Pricing Data:</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Details: </a:t>
            </a:r>
            <a:r>
              <a:rPr lang="en" sz="1200">
                <a:solidFill>
                  <a:schemeClr val="dk1"/>
                </a:solidFill>
                <a:latin typeface="Livvic"/>
                <a:ea typeface="Livvic"/>
                <a:cs typeface="Livvic"/>
                <a:sym typeface="Livvic"/>
              </a:rPr>
              <a:t>Daily Open, High, Low, Close (OHLC) prices in USD.</a:t>
            </a:r>
            <a:endParaRPr sz="1200">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Importance: </a:t>
            </a:r>
            <a:r>
              <a:rPr lang="en" sz="1200">
                <a:solidFill>
                  <a:schemeClr val="dk1"/>
                </a:solidFill>
                <a:latin typeface="Livvic"/>
                <a:ea typeface="Livvic"/>
                <a:cs typeface="Livvic"/>
                <a:sym typeface="Livvic"/>
              </a:rPr>
              <a:t>Foundation for predictive modeling and market performance insights.</a:t>
            </a:r>
            <a:endParaRPr sz="1200">
              <a:solidFill>
                <a:schemeClr val="dk1"/>
              </a:solidFill>
              <a:latin typeface="Livvic"/>
              <a:ea typeface="Livvic"/>
              <a:cs typeface="Livvic"/>
              <a:sym typeface="Livvic"/>
            </a:endParaRPr>
          </a:p>
        </p:txBody>
      </p:sp>
      <p:sp>
        <p:nvSpPr>
          <p:cNvPr id="275" name="Google Shape;275;p33"/>
          <p:cNvSpPr txBox="1"/>
          <p:nvPr/>
        </p:nvSpPr>
        <p:spPr>
          <a:xfrm>
            <a:off x="720000" y="1057200"/>
            <a:ext cx="7522800" cy="9537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Data Source:</a:t>
            </a:r>
            <a:r>
              <a:rPr lang="en" sz="1200">
                <a:solidFill>
                  <a:schemeClr val="dk1"/>
                </a:solidFill>
                <a:latin typeface="Livvic"/>
                <a:ea typeface="Livvic"/>
                <a:cs typeface="Livvic"/>
                <a:sym typeface="Livvic"/>
              </a:rPr>
              <a:t> Glassnode Studio - A trusted provider of comprehensive Ethereum data.</a:t>
            </a:r>
            <a:endParaRPr sz="1200">
              <a:solidFill>
                <a:schemeClr val="dk1"/>
              </a:solidFill>
              <a:latin typeface="Livvic"/>
              <a:ea typeface="Livvic"/>
              <a:cs typeface="Livvic"/>
              <a:sym typeface="Livvic"/>
            </a:endParaRPr>
          </a:p>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Data Sets:</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Training Set:</a:t>
            </a:r>
            <a:r>
              <a:rPr lang="en" sz="1200">
                <a:solidFill>
                  <a:schemeClr val="dk1"/>
                </a:solidFill>
                <a:latin typeface="Livvic"/>
                <a:ea typeface="Livvic"/>
                <a:cs typeface="Livvic"/>
                <a:sym typeface="Livvic"/>
              </a:rPr>
              <a:t> March 1, 2017, to July 3, 2019</a:t>
            </a:r>
            <a:endParaRPr sz="1200">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Testing &amp; Backtesting Set: </a:t>
            </a:r>
            <a:r>
              <a:rPr lang="en" sz="1200">
                <a:solidFill>
                  <a:schemeClr val="dk1"/>
                </a:solidFill>
                <a:latin typeface="Livvic"/>
                <a:ea typeface="Livvic"/>
                <a:cs typeface="Livvic"/>
                <a:sym typeface="Livvic"/>
              </a:rPr>
              <a:t>July 3, 2019, to February 29, 2024</a:t>
            </a:r>
            <a:endParaRPr sz="1200">
              <a:solidFill>
                <a:schemeClr val="dk1"/>
              </a:solidFill>
              <a:latin typeface="Livvic"/>
              <a:ea typeface="Livvic"/>
              <a:cs typeface="Livvic"/>
              <a:sym typeface="Livvic"/>
            </a:endParaRPr>
          </a:p>
        </p:txBody>
      </p:sp>
      <p:pic>
        <p:nvPicPr>
          <p:cNvPr id="276" name="Google Shape;276;p33"/>
          <p:cNvPicPr preferRelativeResize="0"/>
          <p:nvPr/>
        </p:nvPicPr>
        <p:blipFill>
          <a:blip r:embed="rId3">
            <a:alphaModFix/>
          </a:blip>
          <a:stretch>
            <a:fillRect/>
          </a:stretch>
        </p:blipFill>
        <p:spPr>
          <a:xfrm>
            <a:off x="4337400" y="2335675"/>
            <a:ext cx="4086600" cy="774745"/>
          </a:xfrm>
          <a:prstGeom prst="rect">
            <a:avLst/>
          </a:prstGeom>
          <a:noFill/>
          <a:ln w="9525" cap="flat" cmpd="sng">
            <a:solidFill>
              <a:schemeClr val="dk1"/>
            </a:solidFill>
            <a:prstDash val="solid"/>
            <a:round/>
            <a:headEnd type="none" w="sm" len="sm"/>
            <a:tailEnd type="none" w="sm" len="sm"/>
          </a:ln>
        </p:spPr>
      </p:pic>
      <p:sp>
        <p:nvSpPr>
          <p:cNvPr id="277" name="Google Shape;277;p33"/>
          <p:cNvSpPr txBox="1"/>
          <p:nvPr/>
        </p:nvSpPr>
        <p:spPr>
          <a:xfrm>
            <a:off x="741750" y="3198300"/>
            <a:ext cx="3617400" cy="1291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Ethereum NVT Ratio:</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Definition:</a:t>
            </a:r>
            <a:r>
              <a:rPr lang="en" sz="1200">
                <a:solidFill>
                  <a:schemeClr val="dk1"/>
                </a:solidFill>
                <a:latin typeface="Livvic"/>
                <a:ea typeface="Livvic"/>
                <a:cs typeface="Livvic"/>
                <a:sym typeface="Livvic"/>
              </a:rPr>
              <a:t> Network Value to Transactions Ratio.</a:t>
            </a:r>
            <a:endParaRPr sz="1200">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Function: </a:t>
            </a:r>
            <a:r>
              <a:rPr lang="en" sz="1200">
                <a:solidFill>
                  <a:schemeClr val="dk1"/>
                </a:solidFill>
                <a:latin typeface="Livvic"/>
                <a:ea typeface="Livvic"/>
                <a:cs typeface="Livvic"/>
                <a:sym typeface="Livvic"/>
              </a:rPr>
              <a:t>Evaluates Ethereum's valuation against transaction value, akin to the PE Ratio in equities.</a:t>
            </a:r>
            <a:endParaRPr sz="1200">
              <a:solidFill>
                <a:schemeClr val="dk1"/>
              </a:solidFill>
              <a:latin typeface="Livvic"/>
              <a:ea typeface="Livvic"/>
              <a:cs typeface="Livvic"/>
              <a:sym typeface="Livvic"/>
            </a:endParaRPr>
          </a:p>
        </p:txBody>
      </p:sp>
      <p:pic>
        <p:nvPicPr>
          <p:cNvPr id="278" name="Google Shape;278;p33"/>
          <p:cNvPicPr preferRelativeResize="0"/>
          <p:nvPr/>
        </p:nvPicPr>
        <p:blipFill>
          <a:blip r:embed="rId4">
            <a:alphaModFix/>
          </a:blip>
          <a:stretch>
            <a:fillRect/>
          </a:stretch>
        </p:blipFill>
        <p:spPr>
          <a:xfrm>
            <a:off x="4337400" y="3608575"/>
            <a:ext cx="4086599" cy="62102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p:nvPr/>
        </p:nvSpPr>
        <p:spPr>
          <a:xfrm>
            <a:off x="1888875" y="91125"/>
            <a:ext cx="71787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a:solidFill>
                  <a:schemeClr val="dk1"/>
                </a:solidFill>
                <a:latin typeface="Livvic"/>
                <a:ea typeface="Livvic"/>
                <a:cs typeface="Livvic"/>
                <a:sym typeface="Livvic"/>
              </a:rPr>
              <a:t>Group 6 | Evaluating the Effectiveness of Machine Learning in Cryptocurrency Trading | JIANG Tianyun</a:t>
            </a:r>
            <a:endParaRPr sz="1200">
              <a:solidFill>
                <a:schemeClr val="dk1"/>
              </a:solidFill>
              <a:latin typeface="Livvic"/>
              <a:ea typeface="Livvic"/>
              <a:cs typeface="Livvic"/>
              <a:sym typeface="Livvic"/>
            </a:endParaRPr>
          </a:p>
        </p:txBody>
      </p:sp>
      <p:sp>
        <p:nvSpPr>
          <p:cNvPr id="284" name="Google Shape;284;p34"/>
          <p:cNvSpPr txBox="1"/>
          <p:nvPr/>
        </p:nvSpPr>
        <p:spPr>
          <a:xfrm>
            <a:off x="589350" y="4706475"/>
            <a:ext cx="79653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dk1"/>
                </a:solidFill>
                <a:latin typeface="Livvic"/>
                <a:ea typeface="Livvic"/>
                <a:cs typeface="Livvic"/>
                <a:sym typeface="Livvic"/>
              </a:rPr>
              <a:t>Introduction | </a:t>
            </a:r>
            <a:r>
              <a:rPr lang="en" sz="1200" b="1">
                <a:solidFill>
                  <a:schemeClr val="dk1"/>
                </a:solidFill>
                <a:latin typeface="Livvic"/>
                <a:ea typeface="Livvic"/>
                <a:cs typeface="Livvic"/>
                <a:sym typeface="Livvic"/>
              </a:rPr>
              <a:t>Data Processing</a:t>
            </a:r>
            <a:r>
              <a:rPr lang="en" sz="1200">
                <a:solidFill>
                  <a:schemeClr val="dk1"/>
                </a:solidFill>
                <a:latin typeface="Livvic"/>
                <a:ea typeface="Livvic"/>
                <a:cs typeface="Livvic"/>
                <a:sym typeface="Livvic"/>
              </a:rPr>
              <a:t> | Model Comparison | Model Training | Strategy &amp; Backtesting | Results | Summary</a:t>
            </a:r>
            <a:endParaRPr sz="1200">
              <a:solidFill>
                <a:schemeClr val="dk1"/>
              </a:solidFill>
              <a:latin typeface="Livvic"/>
              <a:ea typeface="Livvic"/>
              <a:cs typeface="Livvic"/>
              <a:sym typeface="Livvic"/>
            </a:endParaRPr>
          </a:p>
        </p:txBody>
      </p:sp>
      <p:sp>
        <p:nvSpPr>
          <p:cNvPr id="285" name="Google Shape;285;p34"/>
          <p:cNvSpPr txBox="1"/>
          <p:nvPr/>
        </p:nvSpPr>
        <p:spPr>
          <a:xfrm>
            <a:off x="529500" y="545825"/>
            <a:ext cx="8373000" cy="18873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Introduction to NVT:</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Market Indication: Assesses potential market overvaluation or undervaluation.</a:t>
            </a:r>
            <a:endParaRPr sz="1200">
              <a:solidFill>
                <a:schemeClr val="dk1"/>
              </a:solidFill>
              <a:latin typeface="Livvic"/>
              <a:ea typeface="Livvic"/>
              <a:cs typeface="Livvic"/>
              <a:sym typeface="Livvic"/>
            </a:endParaRPr>
          </a:p>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Role of NVT Ratio:</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u="sng">
                <a:solidFill>
                  <a:schemeClr val="dk1"/>
                </a:solidFill>
                <a:latin typeface="Livvic"/>
                <a:ea typeface="Livvic"/>
                <a:cs typeface="Livvic"/>
                <a:sym typeface="Livvic"/>
              </a:rPr>
              <a:t>High NVT:</a:t>
            </a:r>
            <a:r>
              <a:rPr lang="en" sz="1200" b="1">
                <a:solidFill>
                  <a:schemeClr val="dk1"/>
                </a:solidFill>
                <a:latin typeface="Livvic"/>
                <a:ea typeface="Livvic"/>
                <a:cs typeface="Livvic"/>
                <a:sym typeface="Livvic"/>
              </a:rPr>
              <a:t> </a:t>
            </a:r>
            <a:r>
              <a:rPr lang="en" sz="1200">
                <a:solidFill>
                  <a:schemeClr val="dk1"/>
                </a:solidFill>
                <a:latin typeface="Livvic"/>
                <a:ea typeface="Livvic"/>
                <a:cs typeface="Livvic"/>
                <a:sym typeface="Livvic"/>
              </a:rPr>
              <a:t>Suggests possible speculative bubble；</a:t>
            </a:r>
            <a:r>
              <a:rPr lang="en" sz="1200" u="sng">
                <a:solidFill>
                  <a:schemeClr val="dk1"/>
                </a:solidFill>
                <a:latin typeface="Livvic"/>
                <a:ea typeface="Livvic"/>
                <a:cs typeface="Livvic"/>
                <a:sym typeface="Livvic"/>
              </a:rPr>
              <a:t>Low NVT: </a:t>
            </a:r>
            <a:r>
              <a:rPr lang="en" sz="1200">
                <a:solidFill>
                  <a:schemeClr val="dk1"/>
                </a:solidFill>
                <a:latin typeface="Livvic"/>
                <a:ea typeface="Livvic"/>
                <a:cs typeface="Livvic"/>
                <a:sym typeface="Livvic"/>
              </a:rPr>
              <a:t>Indicates potential undervalued network status.</a:t>
            </a:r>
            <a:endParaRPr sz="1200">
              <a:solidFill>
                <a:schemeClr val="dk1"/>
              </a:solidFill>
              <a:latin typeface="Livvic"/>
              <a:ea typeface="Livvic"/>
              <a:cs typeface="Livvic"/>
              <a:sym typeface="Livvic"/>
            </a:endParaRPr>
          </a:p>
          <a:p>
            <a:pPr marL="457200" lvl="0" indent="-304800" algn="l" rtl="0">
              <a:lnSpc>
                <a:spcPct val="115000"/>
              </a:lnSpc>
              <a:spcBef>
                <a:spcPts val="0"/>
              </a:spcBef>
              <a:spcAft>
                <a:spcPts val="0"/>
              </a:spcAft>
              <a:buClr>
                <a:schemeClr val="dk1"/>
              </a:buClr>
              <a:buSzPts val="1200"/>
              <a:buFont typeface="Livvic"/>
              <a:buChar char="●"/>
            </a:pPr>
            <a:r>
              <a:rPr lang="en" sz="1200" b="1">
                <a:solidFill>
                  <a:schemeClr val="dk1"/>
                </a:solidFill>
                <a:latin typeface="Livvic"/>
                <a:ea typeface="Livvic"/>
                <a:cs typeface="Livvic"/>
                <a:sym typeface="Livvic"/>
              </a:rPr>
              <a:t>Data Merging Strategy:</a:t>
            </a:r>
            <a:endParaRPr sz="1200" b="1">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Objective: To create a unified dataset reflecting Ethereum's market dynamics.</a:t>
            </a:r>
            <a:endParaRPr sz="1200">
              <a:solidFill>
                <a:schemeClr val="dk1"/>
              </a:solidFill>
              <a:latin typeface="Livvic"/>
              <a:ea typeface="Livvic"/>
              <a:cs typeface="Livvic"/>
              <a:sym typeface="Livvic"/>
            </a:endParaRPr>
          </a:p>
          <a:p>
            <a:pPr marL="914400" lvl="1" indent="-304800" algn="l" rtl="0">
              <a:lnSpc>
                <a:spcPct val="115000"/>
              </a:lnSpc>
              <a:spcBef>
                <a:spcPts val="0"/>
              </a:spcBef>
              <a:spcAft>
                <a:spcPts val="0"/>
              </a:spcAft>
              <a:buClr>
                <a:schemeClr val="dk1"/>
              </a:buClr>
              <a:buSzPts val="1200"/>
              <a:buFont typeface="Livvic"/>
              <a:buChar char="○"/>
            </a:pPr>
            <a:r>
              <a:rPr lang="en" sz="1200">
                <a:solidFill>
                  <a:schemeClr val="dk1"/>
                </a:solidFill>
                <a:latin typeface="Livvic"/>
                <a:ea typeface="Livvic"/>
                <a:cs typeface="Livvic"/>
                <a:sym typeface="Livvic"/>
              </a:rPr>
              <a:t>Approach: Combines price data with NVT Ratio for a holistic analytical perspective.</a:t>
            </a:r>
            <a:endParaRPr sz="1200">
              <a:solidFill>
                <a:schemeClr val="dk1"/>
              </a:solidFill>
              <a:latin typeface="Livvic"/>
              <a:ea typeface="Livvic"/>
              <a:cs typeface="Livvic"/>
              <a:sym typeface="Livvic"/>
            </a:endParaRPr>
          </a:p>
        </p:txBody>
      </p:sp>
      <p:pic>
        <p:nvPicPr>
          <p:cNvPr id="286" name="Google Shape;286;p34"/>
          <p:cNvPicPr preferRelativeResize="0"/>
          <p:nvPr/>
        </p:nvPicPr>
        <p:blipFill>
          <a:blip r:embed="rId3">
            <a:alphaModFix/>
          </a:blip>
          <a:stretch>
            <a:fillRect/>
          </a:stretch>
        </p:blipFill>
        <p:spPr>
          <a:xfrm>
            <a:off x="5152289" y="2279814"/>
            <a:ext cx="3155874" cy="857381"/>
          </a:xfrm>
          <a:prstGeom prst="rect">
            <a:avLst/>
          </a:prstGeom>
          <a:noFill/>
          <a:ln w="9525" cap="flat" cmpd="sng">
            <a:solidFill>
              <a:schemeClr val="dk1"/>
            </a:solidFill>
            <a:prstDash val="solid"/>
            <a:round/>
            <a:headEnd type="none" w="sm" len="sm"/>
            <a:tailEnd type="none" w="sm" len="sm"/>
          </a:ln>
        </p:spPr>
      </p:pic>
      <p:pic>
        <p:nvPicPr>
          <p:cNvPr id="287" name="Google Shape;287;p34"/>
          <p:cNvPicPr preferRelativeResize="0"/>
          <p:nvPr/>
        </p:nvPicPr>
        <p:blipFill>
          <a:blip r:embed="rId4">
            <a:alphaModFix/>
          </a:blip>
          <a:stretch>
            <a:fillRect/>
          </a:stretch>
        </p:blipFill>
        <p:spPr>
          <a:xfrm>
            <a:off x="835838" y="2279815"/>
            <a:ext cx="3862577" cy="2172699"/>
          </a:xfrm>
          <a:prstGeom prst="rect">
            <a:avLst/>
          </a:prstGeom>
          <a:noFill/>
          <a:ln w="9525" cap="flat" cmpd="sng">
            <a:solidFill>
              <a:schemeClr val="dk1"/>
            </a:solidFill>
            <a:prstDash val="solid"/>
            <a:round/>
            <a:headEnd type="none" w="sm" len="sm"/>
            <a:tailEnd type="none" w="sm" len="sm"/>
          </a:ln>
        </p:spPr>
      </p:pic>
      <p:pic>
        <p:nvPicPr>
          <p:cNvPr id="288" name="Google Shape;288;p34"/>
          <p:cNvPicPr preferRelativeResize="0"/>
          <p:nvPr/>
        </p:nvPicPr>
        <p:blipFill>
          <a:blip r:embed="rId5">
            <a:alphaModFix/>
          </a:blip>
          <a:stretch>
            <a:fillRect/>
          </a:stretch>
        </p:blipFill>
        <p:spPr>
          <a:xfrm>
            <a:off x="5152288" y="3331645"/>
            <a:ext cx="3155872" cy="1120869"/>
          </a:xfrm>
          <a:prstGeom prst="rect">
            <a:avLst/>
          </a:prstGeom>
          <a:noFill/>
          <a:ln w="9525" cap="flat" cmpd="sng">
            <a:solidFill>
              <a:schemeClr val="dk1"/>
            </a:solidFill>
            <a:prstDash val="solid"/>
            <a:round/>
            <a:headEnd type="none" w="sm" len="sm"/>
            <a:tailEnd type="none" w="sm" len="sm"/>
          </a:ln>
        </p:spPr>
      </p:pic>
      <p:cxnSp>
        <p:nvCxnSpPr>
          <p:cNvPr id="289" name="Google Shape;289;p34"/>
          <p:cNvCxnSpPr>
            <a:endCxn id="288" idx="0"/>
          </p:cNvCxnSpPr>
          <p:nvPr/>
        </p:nvCxnSpPr>
        <p:spPr>
          <a:xfrm>
            <a:off x="6728723" y="3140545"/>
            <a:ext cx="1500" cy="191100"/>
          </a:xfrm>
          <a:prstGeom prst="straightConnector1">
            <a:avLst/>
          </a:prstGeom>
          <a:noFill/>
          <a:ln w="9525" cap="flat" cmpd="sng">
            <a:solidFill>
              <a:schemeClr val="dk1"/>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Bank Loan Granting Consulting by Slidesgo">
  <a:themeElements>
    <a:clrScheme name="Simple Light">
      <a:dk1>
        <a:srgbClr val="174B67"/>
      </a:dk1>
      <a:lt1>
        <a:srgbClr val="F8F8F8"/>
      </a:lt1>
      <a:dk2>
        <a:srgbClr val="A7BBC7"/>
      </a:dk2>
      <a:lt2>
        <a:srgbClr val="DAE6EC"/>
      </a:lt2>
      <a:accent1>
        <a:srgbClr val="FFFFFF"/>
      </a:accent1>
      <a:accent2>
        <a:srgbClr val="FFFFFF"/>
      </a:accent2>
      <a:accent3>
        <a:srgbClr val="FFFFFF"/>
      </a:accent3>
      <a:accent4>
        <a:srgbClr val="FFFFFF"/>
      </a:accent4>
      <a:accent5>
        <a:srgbClr val="FFFFFF"/>
      </a:accent5>
      <a:accent6>
        <a:srgbClr val="FFFFFF"/>
      </a:accent6>
      <a:hlink>
        <a:srgbClr val="174B6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4384</Words>
  <Application>Microsoft Macintosh PowerPoint</Application>
  <PresentationFormat>全屏显示(16:9)</PresentationFormat>
  <Paragraphs>413</Paragraphs>
  <Slides>32</Slides>
  <Notes>32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32</vt:i4>
      </vt:variant>
    </vt:vector>
  </HeadingPairs>
  <TitlesOfParts>
    <vt:vector size="43" baseType="lpstr">
      <vt:lpstr>Raleway</vt:lpstr>
      <vt:lpstr>Open Sans</vt:lpstr>
      <vt:lpstr>Poppins</vt:lpstr>
      <vt:lpstr>Livvic SemiBold</vt:lpstr>
      <vt:lpstr>Roboto Condensed Light</vt:lpstr>
      <vt:lpstr>Poppins Medium</vt:lpstr>
      <vt:lpstr>Poppins SemiBold</vt:lpstr>
      <vt:lpstr>Arial</vt:lpstr>
      <vt:lpstr>Livvic</vt:lpstr>
      <vt:lpstr>Times New Roman</vt:lpstr>
      <vt:lpstr>Bank Loan Granting Consulting by Slidesgo</vt:lpstr>
      <vt:lpstr>FTEC 5530 Evaluating the Effectiveness of Machine Learning in Cryptocurrency Trading</vt:lpstr>
      <vt:lpstr>05</vt:lpstr>
      <vt:lpstr>Introduction</vt:lpstr>
      <vt:lpstr>PowerPoint 演示文稿</vt:lpstr>
      <vt:lpstr>PowerPoint 演示文稿</vt:lpstr>
      <vt:lpstr>PowerPoint 演示文稿</vt:lpstr>
      <vt:lpstr>Data Processing</vt:lpstr>
      <vt:lpstr>Integrating Historical Prices and NVT Ratio</vt:lpstr>
      <vt:lpstr>PowerPoint 演示文稿</vt:lpstr>
      <vt:lpstr>Model Comparison</vt:lpstr>
      <vt:lpstr>Comparism  </vt:lpstr>
      <vt:lpstr>Linear Regression Model </vt:lpstr>
      <vt:lpstr>Long Short-Term Memory Model  </vt:lpstr>
      <vt:lpstr>Model Training</vt:lpstr>
      <vt:lpstr>Multi-Factor LSTM Prediction Model</vt:lpstr>
      <vt:lpstr>Step 1: Feature Normalization</vt:lpstr>
      <vt:lpstr>Step 2: Supervised Learning Transformation</vt:lpstr>
      <vt:lpstr>Step 3: Input and Output Matrix Split</vt:lpstr>
      <vt:lpstr>Step 4: Train-Test Split</vt:lpstr>
      <vt:lpstr>Step 5: Building and Training the LSTM Model</vt:lpstr>
      <vt:lpstr>Step 6: Model Evaluation</vt:lpstr>
      <vt:lpstr>Strategy &amp; Back-testing</vt:lpstr>
      <vt:lpstr>Strategy </vt:lpstr>
      <vt:lpstr>Strategy </vt:lpstr>
      <vt:lpstr>Back-testing  </vt:lpstr>
      <vt:lpstr>Results </vt:lpstr>
      <vt:lpstr>Results of Model Comparison </vt:lpstr>
      <vt:lpstr>Performance Analysis of Strategy</vt:lpstr>
      <vt:lpstr>Summary </vt:lpstr>
      <vt:lpstr>Recap of key findings and insights  </vt:lpstr>
      <vt:lpstr>Further Considerations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FTEC 5530 Evaluating the Effectiveness of Machine Learning in Cryptocurrency Trading</dc:title>
  <cp:lastModifiedBy>NIU, Xinyan</cp:lastModifiedBy>
  <cp:revision>2</cp:revision>
  <dcterms:modified xsi:type="dcterms:W3CDTF">2024-04-24T14:10:38Z</dcterms:modified>
</cp:coreProperties>
</file>